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4"/>
  </p:sldMasterIdLst>
  <p:sldIdLst>
    <p:sldId id="256" r:id="rId5"/>
    <p:sldId id="261" r:id="rId6"/>
    <p:sldId id="257" r:id="rId7"/>
    <p:sldId id="258" r:id="rId8"/>
    <p:sldId id="266" r:id="rId9"/>
    <p:sldId id="289" r:id="rId10"/>
    <p:sldId id="269" r:id="rId11"/>
    <p:sldId id="270" r:id="rId12"/>
    <p:sldId id="271" r:id="rId13"/>
    <p:sldId id="275" r:id="rId14"/>
    <p:sldId id="272" r:id="rId15"/>
    <p:sldId id="287" r:id="rId16"/>
    <p:sldId id="273" r:id="rId17"/>
    <p:sldId id="274" r:id="rId18"/>
    <p:sldId id="277" r:id="rId19"/>
    <p:sldId id="276" r:id="rId20"/>
    <p:sldId id="278" r:id="rId21"/>
    <p:sldId id="279" r:id="rId22"/>
    <p:sldId id="280" r:id="rId23"/>
    <p:sldId id="281" r:id="rId24"/>
    <p:sldId id="286" r:id="rId25"/>
    <p:sldId id="283" r:id="rId26"/>
    <p:sldId id="284" r:id="rId27"/>
    <p:sldId id="285" r:id="rId28"/>
    <p:sldId id="282" r:id="rId29"/>
    <p:sldId id="288" r:id="rId30"/>
    <p:sldId id="290" r:id="rId31"/>
    <p:sldId id="291" r:id="rId32"/>
    <p:sldId id="292" r:id="rId33"/>
    <p:sldId id="293" r:id="rId34"/>
    <p:sldId id="296" r:id="rId35"/>
    <p:sldId id="297" r:id="rId36"/>
    <p:sldId id="298" r:id="rId37"/>
    <p:sldId id="299" r:id="rId38"/>
    <p:sldId id="300" r:id="rId39"/>
    <p:sldId id="302" r:id="rId40"/>
    <p:sldId id="303" r:id="rId41"/>
    <p:sldId id="304" r:id="rId42"/>
    <p:sldId id="301" r:id="rId43"/>
    <p:sldId id="316" r:id="rId44"/>
    <p:sldId id="263" r:id="rId45"/>
    <p:sldId id="264" r:id="rId46"/>
    <p:sldId id="260" r:id="rId47"/>
    <p:sldId id="262" r:id="rId48"/>
    <p:sldId id="265" r:id="rId49"/>
    <p:sldId id="267" r:id="rId50"/>
    <p:sldId id="268" r:id="rId51"/>
    <p:sldId id="294" r:id="rId52"/>
    <p:sldId id="295" r:id="rId53"/>
    <p:sldId id="305" r:id="rId54"/>
    <p:sldId id="312" r:id="rId55"/>
    <p:sldId id="313" r:id="rId56"/>
    <p:sldId id="314" r:id="rId57"/>
    <p:sldId id="315" r:id="rId58"/>
    <p:sldId id="311" r:id="rId59"/>
    <p:sldId id="306" r:id="rId60"/>
    <p:sldId id="307" r:id="rId61"/>
    <p:sldId id="308" r:id="rId62"/>
    <p:sldId id="309" r:id="rId63"/>
    <p:sldId id="310"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édio 1 - Ênfas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Estilo com Tema 2 - Ênfas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Estilo com Tema 2 - Ênfas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Estilo com Tema 2 - Ênfas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81" d="100"/>
          <a:sy n="81" d="100"/>
        </p:scale>
        <p:origin x="114" y="7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01/12/2022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02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01/12/2022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56517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01/12/2022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64133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01/12/2022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33803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BF6AE12-A648-4F9A-BCB6-5CC8C7A970FB}" type="datetimeFigureOut">
              <a:rPr lang="pt-BR" smtClean="0"/>
              <a:t>01/12/2022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385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0BF6AE12-A648-4F9A-BCB6-5CC8C7A970FB}" type="datetimeFigureOut">
              <a:rPr lang="pt-BR" smtClean="0"/>
              <a:t>01/12/2022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24500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09728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21792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0BF6AE12-A648-4F9A-BCB6-5CC8C7A970FB}" type="datetimeFigureOut">
              <a:rPr lang="pt-BR" smtClean="0"/>
              <a:t>01/12/2022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78207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0BF6AE12-A648-4F9A-BCB6-5CC8C7A970FB}" type="datetimeFigureOut">
              <a:rPr lang="pt-BR" smtClean="0"/>
              <a:t>01/12/2022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87397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BF6AE12-A648-4F9A-BCB6-5CC8C7A970FB}" type="datetimeFigureOut">
              <a:rPr lang="pt-BR" smtClean="0"/>
              <a:t>01/12/2022</a:t>
            </a:fld>
            <a:endParaRPr lang="pt-B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2953234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BR"/>
              <a:t>Clique para editar o título Mestre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BF6AE12-A648-4F9A-BCB6-5CC8C7A970FB}" type="datetimeFigureOut">
              <a:rPr lang="pt-BR" smtClean="0"/>
              <a:t>01/12/2022</a:t>
            </a:fld>
            <a:endParaRPr lang="pt-B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t-B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B66667A-2D38-4A95-BC8E-2A6BC702B4A5}" type="slidenum">
              <a:rPr lang="pt-BR" smtClean="0"/>
              <a:t>‹nº›</a:t>
            </a:fld>
            <a:endParaRPr lang="pt-BR"/>
          </a:p>
        </p:txBody>
      </p:sp>
    </p:spTree>
    <p:extLst>
      <p:ext uri="{BB962C8B-B14F-4D97-AF65-F5344CB8AC3E}">
        <p14:creationId xmlns:p14="http://schemas.microsoft.com/office/powerpoint/2010/main" val="13139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0BF6AE12-A648-4F9A-BCB6-5CC8C7A970FB}" type="datetimeFigureOut">
              <a:rPr lang="pt-BR" smtClean="0"/>
              <a:t>01/12/2022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76274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BR"/>
              <a:t>Clique para editar o título Mestre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BF6AE12-A648-4F9A-BCB6-5CC8C7A970FB}" type="datetimeFigureOut">
              <a:rPr lang="pt-BR" smtClean="0"/>
              <a:t>01/12/2022</a:t>
            </a:fld>
            <a:endParaRPr lang="pt-B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B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B66667A-2D38-4A95-BC8E-2A6BC702B4A5}" type="slidenum">
              <a:rPr lang="pt-BR" smtClean="0"/>
              <a:t>‹nº›</a:t>
            </a:fld>
            <a:endParaRPr lang="pt-B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7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0F2E55-53BB-21C0-6E1C-4FE84B663D4A}"/>
              </a:ext>
            </a:extLst>
          </p:cNvPr>
          <p:cNvSpPr>
            <a:spLocks noGrp="1"/>
          </p:cNvSpPr>
          <p:nvPr>
            <p:ph type="ctrTitle"/>
          </p:nvPr>
        </p:nvSpPr>
        <p:spPr/>
        <p:txBody>
          <a:bodyPr/>
          <a:lstStyle/>
          <a:p>
            <a:r>
              <a:rPr lang="pt-BR" dirty="0"/>
              <a:t>LGAMES</a:t>
            </a:r>
          </a:p>
        </p:txBody>
      </p:sp>
      <p:sp>
        <p:nvSpPr>
          <p:cNvPr id="3" name="Subtítulo 2">
            <a:extLst>
              <a:ext uri="{FF2B5EF4-FFF2-40B4-BE49-F238E27FC236}">
                <a16:creationId xmlns:a16="http://schemas.microsoft.com/office/drawing/2014/main" id="{753924B8-E5C5-3FB3-4C0C-B050CDAF4053}"/>
              </a:ext>
            </a:extLst>
          </p:cNvPr>
          <p:cNvSpPr>
            <a:spLocks noGrp="1"/>
          </p:cNvSpPr>
          <p:nvPr>
            <p:ph type="subTitle" idx="1"/>
          </p:nvPr>
        </p:nvSpPr>
        <p:spPr/>
        <p:txBody>
          <a:bodyPr/>
          <a:lstStyle/>
          <a:p>
            <a:r>
              <a:rPr lang="pt-BR" dirty="0"/>
              <a:t>E-Commerce de Jogos em Mídia Física</a:t>
            </a:r>
          </a:p>
        </p:txBody>
      </p:sp>
    </p:spTree>
    <p:extLst>
      <p:ext uri="{BB962C8B-B14F-4D97-AF65-F5344CB8AC3E}">
        <p14:creationId xmlns:p14="http://schemas.microsoft.com/office/powerpoint/2010/main" val="2177952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la de computador com texto preto sobre fundo escuro&#10;&#10;Descrição gerada automaticamente">
            <a:extLst>
              <a:ext uri="{FF2B5EF4-FFF2-40B4-BE49-F238E27FC236}">
                <a16:creationId xmlns:a16="http://schemas.microsoft.com/office/drawing/2014/main" id="{1FDC6323-DD15-3E4A-1A88-FDA04AF51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54" y="-8510"/>
            <a:ext cx="12968654" cy="6867260"/>
          </a:xfrm>
          <a:prstGeom prst="rect">
            <a:avLst/>
          </a:prstGeom>
        </p:spPr>
      </p:pic>
    </p:spTree>
    <p:extLst>
      <p:ext uri="{BB962C8B-B14F-4D97-AF65-F5344CB8AC3E}">
        <p14:creationId xmlns:p14="http://schemas.microsoft.com/office/powerpoint/2010/main" val="591368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0C58F91-E814-6031-E1C1-0557C49B8143}"/>
              </a:ext>
            </a:extLst>
          </p:cNvPr>
          <p:cNvPicPr>
            <a:picLocks noChangeAspect="1"/>
          </p:cNvPicPr>
          <p:nvPr/>
        </p:nvPicPr>
        <p:blipFill>
          <a:blip r:embed="rId2"/>
          <a:stretch>
            <a:fillRect/>
          </a:stretch>
        </p:blipFill>
        <p:spPr>
          <a:xfrm>
            <a:off x="-1593713" y="0"/>
            <a:ext cx="15379426" cy="6857999"/>
          </a:xfrm>
          <a:prstGeom prst="rect">
            <a:avLst/>
          </a:prstGeom>
        </p:spPr>
      </p:pic>
    </p:spTree>
    <p:extLst>
      <p:ext uri="{BB962C8B-B14F-4D97-AF65-F5344CB8AC3E}">
        <p14:creationId xmlns:p14="http://schemas.microsoft.com/office/powerpoint/2010/main" val="518878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ABA68C2D-6F1D-40AF-B0D8-DEA06E65A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7468"/>
            <a:ext cx="12192000" cy="10012936"/>
          </a:xfrm>
          <a:prstGeom prst="rect">
            <a:avLst/>
          </a:prstGeom>
        </p:spPr>
      </p:pic>
    </p:spTree>
    <p:extLst>
      <p:ext uri="{BB962C8B-B14F-4D97-AF65-F5344CB8AC3E}">
        <p14:creationId xmlns:p14="http://schemas.microsoft.com/office/powerpoint/2010/main" val="3874769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61C6F616-ACB2-87E8-9319-2AEB5BDAA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639" y="0"/>
            <a:ext cx="17489278" cy="6858000"/>
          </a:xfrm>
          <a:prstGeom prst="rect">
            <a:avLst/>
          </a:prstGeom>
        </p:spPr>
      </p:pic>
    </p:spTree>
    <p:extLst>
      <p:ext uri="{BB962C8B-B14F-4D97-AF65-F5344CB8AC3E}">
        <p14:creationId xmlns:p14="http://schemas.microsoft.com/office/powerpoint/2010/main" val="870780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Tela de computador com texto preto sobre fundo escuro&#10;&#10;Descrição gerada automaticamente">
            <a:extLst>
              <a:ext uri="{FF2B5EF4-FFF2-40B4-BE49-F238E27FC236}">
                <a16:creationId xmlns:a16="http://schemas.microsoft.com/office/drawing/2014/main" id="{0E6C1727-763A-8CAC-A945-DF231A516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981471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C9DC4C61-3C64-E4E9-C77B-BAED1F72F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27" y="-299"/>
            <a:ext cx="12971019" cy="6858299"/>
          </a:xfrm>
          <a:prstGeom prst="rect">
            <a:avLst/>
          </a:prstGeom>
        </p:spPr>
      </p:pic>
    </p:spTree>
    <p:extLst>
      <p:ext uri="{BB962C8B-B14F-4D97-AF65-F5344CB8AC3E}">
        <p14:creationId xmlns:p14="http://schemas.microsoft.com/office/powerpoint/2010/main" val="3215845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19A357BD-35C1-DDB7-9601-CFC4E0567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4067774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F407C6B3-7710-7F9A-F8D0-8FB115D7E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221492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21D5AE2C-37A8-DE83-CE1B-3A5C76596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589709"/>
          </a:xfrm>
          <a:prstGeom prst="rect">
            <a:avLst/>
          </a:prstGeom>
        </p:spPr>
      </p:pic>
    </p:spTree>
    <p:extLst>
      <p:ext uri="{BB962C8B-B14F-4D97-AF65-F5344CB8AC3E}">
        <p14:creationId xmlns:p14="http://schemas.microsoft.com/office/powerpoint/2010/main" val="34108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985D46E3-D7F2-FC4C-20CD-D2E57E3A3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2964"/>
            <a:ext cx="12192000" cy="9663928"/>
          </a:xfrm>
          <a:prstGeom prst="rect">
            <a:avLst/>
          </a:prstGeom>
        </p:spPr>
      </p:pic>
    </p:spTree>
    <p:extLst>
      <p:ext uri="{BB962C8B-B14F-4D97-AF65-F5344CB8AC3E}">
        <p14:creationId xmlns:p14="http://schemas.microsoft.com/office/powerpoint/2010/main" val="1450745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CC8BED-C01B-D59A-0F17-464ABAE436EE}"/>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111AE5AF-95ED-DB61-DF61-614D7576A3F3}"/>
              </a:ext>
            </a:extLst>
          </p:cNvPr>
          <p:cNvSpPr>
            <a:spLocks noGrp="1"/>
          </p:cNvSpPr>
          <p:nvPr>
            <p:ph idx="1"/>
          </p:nvPr>
        </p:nvSpPr>
        <p:spPr/>
        <p:txBody>
          <a:bodyPr/>
          <a:lstStyle/>
          <a:p>
            <a:r>
              <a:rPr lang="pt-BR" dirty="0"/>
              <a:t>Tecnologias</a:t>
            </a:r>
          </a:p>
          <a:p>
            <a:r>
              <a:rPr lang="pt-BR" dirty="0"/>
              <a:t>Cronograma</a:t>
            </a:r>
          </a:p>
          <a:p>
            <a:r>
              <a:rPr lang="pt-BR" dirty="0"/>
              <a:t>Funcionalidades</a:t>
            </a:r>
          </a:p>
          <a:p>
            <a:r>
              <a:rPr lang="pt-BR" dirty="0"/>
              <a:t>Telas</a:t>
            </a:r>
          </a:p>
        </p:txBody>
      </p:sp>
    </p:spTree>
    <p:extLst>
      <p:ext uri="{BB962C8B-B14F-4D97-AF65-F5344CB8AC3E}">
        <p14:creationId xmlns:p14="http://schemas.microsoft.com/office/powerpoint/2010/main" val="2117278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D522F9DE-E6AE-758E-F24C-65F535F57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0"/>
            <a:ext cx="12877798" cy="6857999"/>
          </a:xfrm>
          <a:prstGeom prst="rect">
            <a:avLst/>
          </a:prstGeom>
        </p:spPr>
      </p:pic>
    </p:spTree>
    <p:extLst>
      <p:ext uri="{BB962C8B-B14F-4D97-AF65-F5344CB8AC3E}">
        <p14:creationId xmlns:p14="http://schemas.microsoft.com/office/powerpoint/2010/main" val="1823678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10;&#10;Descrição gerada automaticamente">
            <a:extLst>
              <a:ext uri="{FF2B5EF4-FFF2-40B4-BE49-F238E27FC236}">
                <a16:creationId xmlns:a16="http://schemas.microsoft.com/office/drawing/2014/main" id="{C270898C-52A7-BAC2-8E24-633ADD169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784"/>
            <a:ext cx="12192000" cy="10131305"/>
          </a:xfrm>
          <a:prstGeom prst="rect">
            <a:avLst/>
          </a:prstGeom>
        </p:spPr>
      </p:pic>
    </p:spTree>
    <p:extLst>
      <p:ext uri="{BB962C8B-B14F-4D97-AF65-F5344CB8AC3E}">
        <p14:creationId xmlns:p14="http://schemas.microsoft.com/office/powerpoint/2010/main" val="304350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Texto, Site&#10;&#10;Descrição gerada automaticamente">
            <a:extLst>
              <a:ext uri="{FF2B5EF4-FFF2-40B4-BE49-F238E27FC236}">
                <a16:creationId xmlns:a16="http://schemas.microsoft.com/office/drawing/2014/main" id="{40D7C909-CAA6-ADA5-02A6-06518F266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1552"/>
            <a:ext cx="12192000" cy="10346520"/>
          </a:xfrm>
          <a:prstGeom prst="rect">
            <a:avLst/>
          </a:prstGeom>
        </p:spPr>
      </p:pic>
    </p:spTree>
    <p:extLst>
      <p:ext uri="{BB962C8B-B14F-4D97-AF65-F5344CB8AC3E}">
        <p14:creationId xmlns:p14="http://schemas.microsoft.com/office/powerpoint/2010/main" val="2325142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A6BAE6EA-C7EF-F4E6-1EA9-930AF5BE0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0783"/>
            <a:ext cx="12192000" cy="10346520"/>
          </a:xfrm>
          <a:prstGeom prst="rect">
            <a:avLst/>
          </a:prstGeom>
        </p:spPr>
      </p:pic>
    </p:spTree>
    <p:extLst>
      <p:ext uri="{BB962C8B-B14F-4D97-AF65-F5344CB8AC3E}">
        <p14:creationId xmlns:p14="http://schemas.microsoft.com/office/powerpoint/2010/main" val="3119649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Site&#10;&#10;Descrição gerada automaticamente">
            <a:extLst>
              <a:ext uri="{FF2B5EF4-FFF2-40B4-BE49-F238E27FC236}">
                <a16:creationId xmlns:a16="http://schemas.microsoft.com/office/drawing/2014/main" id="{DCA15116-0C24-807F-E895-8E3AF9732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4260"/>
            <a:ext cx="12192000" cy="10346520"/>
          </a:xfrm>
          <a:prstGeom prst="rect">
            <a:avLst/>
          </a:prstGeom>
        </p:spPr>
      </p:pic>
    </p:spTree>
    <p:extLst>
      <p:ext uri="{BB962C8B-B14F-4D97-AF65-F5344CB8AC3E}">
        <p14:creationId xmlns:p14="http://schemas.microsoft.com/office/powerpoint/2010/main" val="454228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 Site&#10;&#10;Descrição gerada automaticamente">
            <a:extLst>
              <a:ext uri="{FF2B5EF4-FFF2-40B4-BE49-F238E27FC236}">
                <a16:creationId xmlns:a16="http://schemas.microsoft.com/office/drawing/2014/main" id="{892C352F-0DCF-9993-5D85-017E08BA1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7637"/>
            <a:ext cx="12192000" cy="10346520"/>
          </a:xfrm>
          <a:prstGeom prst="rect">
            <a:avLst/>
          </a:prstGeom>
        </p:spPr>
      </p:pic>
    </p:spTree>
    <p:extLst>
      <p:ext uri="{BB962C8B-B14F-4D97-AF65-F5344CB8AC3E}">
        <p14:creationId xmlns:p14="http://schemas.microsoft.com/office/powerpoint/2010/main" val="4215725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7A5A498-BBA3-040F-FBFB-3B1151301AE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Administrador</a:t>
            </a:r>
          </a:p>
        </p:txBody>
      </p:sp>
      <p:pic>
        <p:nvPicPr>
          <p:cNvPr id="5" name="Picture 3">
            <a:extLst>
              <a:ext uri="{FF2B5EF4-FFF2-40B4-BE49-F238E27FC236}">
                <a16:creationId xmlns:a16="http://schemas.microsoft.com/office/drawing/2014/main" id="{6A98513A-E094-5276-D9E6-2966B457721A}"/>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66478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Criança sentada na cama&#10;&#10;Descrição gerada automaticamente com confiança baixa">
            <a:extLst>
              <a:ext uri="{FF2B5EF4-FFF2-40B4-BE49-F238E27FC236}">
                <a16:creationId xmlns:a16="http://schemas.microsoft.com/office/drawing/2014/main" id="{C704576C-C529-F19F-CC28-9535BFD91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3038854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Aplicativo&#10;&#10;Descrição gerada automaticamente">
            <a:extLst>
              <a:ext uri="{FF2B5EF4-FFF2-40B4-BE49-F238E27FC236}">
                <a16:creationId xmlns:a16="http://schemas.microsoft.com/office/drawing/2014/main" id="{2C44F94A-00CF-0976-0813-57CEA30A3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7" y="0"/>
            <a:ext cx="12188083" cy="9498745"/>
          </a:xfrm>
          <a:prstGeom prst="rect">
            <a:avLst/>
          </a:prstGeom>
        </p:spPr>
      </p:pic>
    </p:spTree>
    <p:extLst>
      <p:ext uri="{BB962C8B-B14F-4D97-AF65-F5344CB8AC3E}">
        <p14:creationId xmlns:p14="http://schemas.microsoft.com/office/powerpoint/2010/main" val="114208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Interface gráfica do usuário, Aplicativo&#10;&#10;Descrição gerada automaticamente">
            <a:extLst>
              <a:ext uri="{FF2B5EF4-FFF2-40B4-BE49-F238E27FC236}">
                <a16:creationId xmlns:a16="http://schemas.microsoft.com/office/drawing/2014/main" id="{75D0692C-E171-3F5B-ED48-D631BF19C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6616"/>
            <a:ext cx="12192000" cy="9781578"/>
          </a:xfrm>
          <a:prstGeom prst="rect">
            <a:avLst/>
          </a:prstGeom>
        </p:spPr>
      </p:pic>
    </p:spTree>
    <p:extLst>
      <p:ext uri="{BB962C8B-B14F-4D97-AF65-F5344CB8AC3E}">
        <p14:creationId xmlns:p14="http://schemas.microsoft.com/office/powerpoint/2010/main" val="3880651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FAB8A-470A-DE07-02C7-70FF6DC1B02F}"/>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91432BB2-86CF-A59A-38C8-1D9AA65C51C5}"/>
              </a:ext>
            </a:extLst>
          </p:cNvPr>
          <p:cNvSpPr>
            <a:spLocks noGrp="1"/>
          </p:cNvSpPr>
          <p:nvPr>
            <p:ph idx="1"/>
          </p:nvPr>
        </p:nvSpPr>
        <p:spPr/>
        <p:txBody>
          <a:bodyPr/>
          <a:lstStyle/>
          <a:p>
            <a:r>
              <a:rPr lang="pt-BR" dirty="0"/>
              <a:t>Diagramas</a:t>
            </a:r>
          </a:p>
          <a:p>
            <a:pPr lvl="1"/>
            <a:r>
              <a:rPr lang="pt-BR" dirty="0"/>
              <a:t>Caso de Uso Geral</a:t>
            </a:r>
          </a:p>
          <a:p>
            <a:pPr lvl="1"/>
            <a:r>
              <a:rPr lang="pt-BR" dirty="0"/>
              <a:t>Representação Arquitetural</a:t>
            </a:r>
          </a:p>
          <a:p>
            <a:pPr lvl="1"/>
            <a:r>
              <a:rPr lang="pt-BR" dirty="0"/>
              <a:t>Visão Geral</a:t>
            </a:r>
          </a:p>
          <a:p>
            <a:pPr lvl="1"/>
            <a:r>
              <a:rPr lang="pt-BR" dirty="0"/>
              <a:t>Camada de Apresentação</a:t>
            </a:r>
          </a:p>
          <a:p>
            <a:pPr lvl="1"/>
            <a:r>
              <a:rPr lang="pt-BR" dirty="0"/>
              <a:t>Camada de Negócio</a:t>
            </a:r>
          </a:p>
          <a:p>
            <a:pPr lvl="1"/>
            <a:r>
              <a:rPr lang="pt-BR" dirty="0"/>
              <a:t>Camada de Persistência</a:t>
            </a:r>
          </a:p>
          <a:p>
            <a:pPr lvl="1"/>
            <a:r>
              <a:rPr lang="pt-BR" dirty="0"/>
              <a:t>Diagrama de Domínio</a:t>
            </a:r>
          </a:p>
          <a:p>
            <a:pPr lvl="1"/>
            <a:endParaRPr lang="pt-BR" dirty="0"/>
          </a:p>
          <a:p>
            <a:pPr marL="457200" lvl="1" indent="0">
              <a:buNone/>
            </a:pPr>
            <a:endParaRPr lang="pt-BR" dirty="0"/>
          </a:p>
        </p:txBody>
      </p:sp>
    </p:spTree>
    <p:extLst>
      <p:ext uri="{BB962C8B-B14F-4D97-AF65-F5344CB8AC3E}">
        <p14:creationId xmlns:p14="http://schemas.microsoft.com/office/powerpoint/2010/main" val="536479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2B8CC2B3-CF02-7E8C-2219-E19312055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1355197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Aplicativo&#10;&#10;Descrição gerada automaticamente">
            <a:extLst>
              <a:ext uri="{FF2B5EF4-FFF2-40B4-BE49-F238E27FC236}">
                <a16:creationId xmlns:a16="http://schemas.microsoft.com/office/drawing/2014/main" id="{5DA9598B-2A31-3906-635E-7DEB63BDF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1789"/>
            <a:ext cx="12192000" cy="9781578"/>
          </a:xfrm>
          <a:prstGeom prst="rect">
            <a:avLst/>
          </a:prstGeom>
        </p:spPr>
      </p:pic>
    </p:spTree>
    <p:extLst>
      <p:ext uri="{BB962C8B-B14F-4D97-AF65-F5344CB8AC3E}">
        <p14:creationId xmlns:p14="http://schemas.microsoft.com/office/powerpoint/2010/main" val="4132273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7BC541B6-C8DB-2248-5C3F-E45FB477B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513"/>
            <a:ext cx="12191999" cy="8649026"/>
          </a:xfrm>
          <a:prstGeom prst="rect">
            <a:avLst/>
          </a:prstGeom>
        </p:spPr>
      </p:pic>
    </p:spTree>
    <p:extLst>
      <p:ext uri="{BB962C8B-B14F-4D97-AF65-F5344CB8AC3E}">
        <p14:creationId xmlns:p14="http://schemas.microsoft.com/office/powerpoint/2010/main" val="4146919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03CBF505-CD6F-9C1F-DD2B-CFA144F40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710381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AD11D055-8E79-38B9-95ED-A7321772D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524675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abela&#10;&#10;Descrição gerada automaticamente">
            <a:extLst>
              <a:ext uri="{FF2B5EF4-FFF2-40B4-BE49-F238E27FC236}">
                <a16:creationId xmlns:a16="http://schemas.microsoft.com/office/drawing/2014/main" id="{EDDB00C0-41EB-A5EF-25CB-EFBACFFAF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7"/>
            <a:ext cx="12192000" cy="8907057"/>
          </a:xfrm>
          <a:prstGeom prst="rect">
            <a:avLst/>
          </a:prstGeom>
        </p:spPr>
      </p:pic>
    </p:spTree>
    <p:extLst>
      <p:ext uri="{BB962C8B-B14F-4D97-AF65-F5344CB8AC3E}">
        <p14:creationId xmlns:p14="http://schemas.microsoft.com/office/powerpoint/2010/main" val="25149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84C0E55F-0BD2-932C-8A90-6F3B62A08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553842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xto&#10;&#10;Descrição gerada automaticamente">
            <a:extLst>
              <a:ext uri="{FF2B5EF4-FFF2-40B4-BE49-F238E27FC236}">
                <a16:creationId xmlns:a16="http://schemas.microsoft.com/office/drawing/2014/main" id="{05E342D3-38D2-E063-2927-813C0A7FD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2965"/>
            <a:ext cx="12192000" cy="8907058"/>
          </a:xfrm>
          <a:prstGeom prst="rect">
            <a:avLst/>
          </a:prstGeom>
        </p:spPr>
      </p:pic>
    </p:spTree>
    <p:extLst>
      <p:ext uri="{BB962C8B-B14F-4D97-AF65-F5344CB8AC3E}">
        <p14:creationId xmlns:p14="http://schemas.microsoft.com/office/powerpoint/2010/main" val="348276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Linha do tempo&#10;&#10;Descrição gerada automaticamente">
            <a:extLst>
              <a:ext uri="{FF2B5EF4-FFF2-40B4-BE49-F238E27FC236}">
                <a16:creationId xmlns:a16="http://schemas.microsoft.com/office/drawing/2014/main" id="{C4B2772C-2DC5-5A55-96DB-793640F93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766715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com confiança baixa">
            <a:extLst>
              <a:ext uri="{FF2B5EF4-FFF2-40B4-BE49-F238E27FC236}">
                <a16:creationId xmlns:a16="http://schemas.microsoft.com/office/drawing/2014/main" id="{14FF8CFD-D198-F1C0-B72D-C3239E803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963417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2F608-B99F-7754-7417-D593EF62BA31}"/>
              </a:ext>
            </a:extLst>
          </p:cNvPr>
          <p:cNvSpPr>
            <a:spLocks noGrp="1"/>
          </p:cNvSpPr>
          <p:nvPr>
            <p:ph type="title"/>
          </p:nvPr>
        </p:nvSpPr>
        <p:spPr>
          <a:xfrm>
            <a:off x="838200" y="367478"/>
            <a:ext cx="10515600" cy="1325563"/>
          </a:xfrm>
        </p:spPr>
        <p:txBody>
          <a:bodyPr/>
          <a:lstStyle/>
          <a:p>
            <a:r>
              <a:rPr lang="pt-BR" dirty="0"/>
              <a:t>Tecnologias</a:t>
            </a:r>
          </a:p>
        </p:txBody>
      </p:sp>
      <p:sp>
        <p:nvSpPr>
          <p:cNvPr id="25" name="Espaço Reservado para Conteúdo 2">
            <a:extLst>
              <a:ext uri="{FF2B5EF4-FFF2-40B4-BE49-F238E27FC236}">
                <a16:creationId xmlns:a16="http://schemas.microsoft.com/office/drawing/2014/main" id="{6EEA2F31-03CB-E3FD-85C3-41C077E70CBF}"/>
              </a:ext>
            </a:extLst>
          </p:cNvPr>
          <p:cNvSpPr>
            <a:spLocks noGrp="1"/>
          </p:cNvSpPr>
          <p:nvPr>
            <p:ph idx="1"/>
          </p:nvPr>
        </p:nvSpPr>
        <p:spPr/>
        <p:txBody>
          <a:bodyPr>
            <a:normAutofit lnSpcReduction="10000"/>
          </a:bodyPr>
          <a:lstStyle/>
          <a:p>
            <a:pPr lvl="1"/>
            <a:r>
              <a:rPr lang="pt-BR" dirty="0"/>
              <a:t>Web</a:t>
            </a:r>
          </a:p>
          <a:p>
            <a:pPr lvl="2"/>
            <a:r>
              <a:rPr lang="pt-BR" dirty="0" err="1"/>
              <a:t>Reactjs</a:t>
            </a:r>
            <a:endParaRPr lang="pt-BR" dirty="0"/>
          </a:p>
          <a:p>
            <a:pPr lvl="2"/>
            <a:r>
              <a:rPr lang="pt-BR" dirty="0" err="1"/>
              <a:t>Sass</a:t>
            </a:r>
            <a:endParaRPr lang="pt-BR" dirty="0"/>
          </a:p>
          <a:p>
            <a:pPr lvl="2"/>
            <a:r>
              <a:rPr lang="pt-BR" dirty="0" err="1"/>
              <a:t>Highcharts</a:t>
            </a:r>
            <a:endParaRPr lang="pt-BR" dirty="0"/>
          </a:p>
          <a:p>
            <a:pPr lvl="2"/>
            <a:r>
              <a:rPr lang="pt-BR" dirty="0" err="1"/>
              <a:t>bootstrap</a:t>
            </a:r>
            <a:endParaRPr lang="pt-BR" dirty="0"/>
          </a:p>
          <a:p>
            <a:pPr lvl="2"/>
            <a:r>
              <a:rPr lang="pt-BR" dirty="0" err="1"/>
              <a:t>axios</a:t>
            </a:r>
            <a:endParaRPr lang="pt-BR" dirty="0"/>
          </a:p>
          <a:p>
            <a:pPr marL="914400" lvl="2" indent="0">
              <a:buNone/>
            </a:pPr>
            <a:endParaRPr lang="pt-BR" dirty="0"/>
          </a:p>
          <a:p>
            <a:pPr lvl="1"/>
            <a:r>
              <a:rPr lang="pt-BR" dirty="0" err="1"/>
              <a:t>Backend</a:t>
            </a:r>
            <a:endParaRPr lang="pt-BR" dirty="0"/>
          </a:p>
          <a:p>
            <a:pPr lvl="2"/>
            <a:r>
              <a:rPr lang="pt-BR" dirty="0" err="1"/>
              <a:t>Nodejs</a:t>
            </a:r>
            <a:endParaRPr lang="pt-BR" dirty="0"/>
          </a:p>
          <a:p>
            <a:pPr lvl="2"/>
            <a:r>
              <a:rPr lang="pt-BR" dirty="0" err="1"/>
              <a:t>Typescript</a:t>
            </a:r>
            <a:endParaRPr lang="pt-BR" dirty="0"/>
          </a:p>
          <a:p>
            <a:pPr lvl="2"/>
            <a:r>
              <a:rPr lang="pt-BR" dirty="0" err="1"/>
              <a:t>Typeorm</a:t>
            </a:r>
            <a:endParaRPr lang="pt-BR" dirty="0"/>
          </a:p>
          <a:p>
            <a:pPr lvl="1"/>
            <a:endParaRPr lang="pt-BR" dirty="0"/>
          </a:p>
          <a:p>
            <a:pPr lvl="1"/>
            <a:r>
              <a:rPr lang="pt-BR" dirty="0" err="1"/>
              <a:t>Postgres</a:t>
            </a:r>
            <a:endParaRPr lang="pt-BR" dirty="0"/>
          </a:p>
          <a:p>
            <a:pPr lvl="1"/>
            <a:r>
              <a:rPr lang="pt-BR" dirty="0" err="1"/>
              <a:t>Selenium</a:t>
            </a:r>
            <a:r>
              <a:rPr lang="pt-BR" dirty="0"/>
              <a:t> IDE</a:t>
            </a:r>
          </a:p>
        </p:txBody>
      </p:sp>
      <p:sp>
        <p:nvSpPr>
          <p:cNvPr id="3" name="Hexágono 2">
            <a:extLst>
              <a:ext uri="{FF2B5EF4-FFF2-40B4-BE49-F238E27FC236}">
                <a16:creationId xmlns:a16="http://schemas.microsoft.com/office/drawing/2014/main" id="{E83E86AD-634F-8605-7E38-68D258FA6ADC}"/>
              </a:ext>
            </a:extLst>
          </p:cNvPr>
          <p:cNvSpPr>
            <a:spLocks/>
          </p:cNvSpPr>
          <p:nvPr/>
        </p:nvSpPr>
        <p:spPr>
          <a:xfrm>
            <a:off x="9680943" y="3497319"/>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5" name="Hexágono 14">
            <a:extLst>
              <a:ext uri="{FF2B5EF4-FFF2-40B4-BE49-F238E27FC236}">
                <a16:creationId xmlns:a16="http://schemas.microsoft.com/office/drawing/2014/main" id="{93D5F0BC-9818-8308-CA0B-3B7D49BFD0EB}"/>
              </a:ext>
            </a:extLst>
          </p:cNvPr>
          <p:cNvSpPr/>
          <p:nvPr/>
        </p:nvSpPr>
        <p:spPr>
          <a:xfrm>
            <a:off x="9648090" y="1426442"/>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Google Shape;166;p2">
            <a:extLst>
              <a:ext uri="{FF2B5EF4-FFF2-40B4-BE49-F238E27FC236}">
                <a16:creationId xmlns:a16="http://schemas.microsoft.com/office/drawing/2014/main" id="{8BFAF7B9-E963-7FB6-2855-9B3D32C30C4B}"/>
              </a:ext>
            </a:extLst>
          </p:cNvPr>
          <p:cNvPicPr preferRelativeResize="0"/>
          <p:nvPr/>
        </p:nvPicPr>
        <p:blipFill rotWithShape="1">
          <a:blip r:embed="rId2">
            <a:alphaModFix/>
          </a:blip>
          <a:srcRect/>
          <a:stretch/>
        </p:blipFill>
        <p:spPr>
          <a:xfrm>
            <a:off x="9921839" y="1426442"/>
            <a:ext cx="1823775" cy="1957166"/>
          </a:xfrm>
          <a:prstGeom prst="rect">
            <a:avLst/>
          </a:prstGeom>
          <a:noFill/>
          <a:ln>
            <a:noFill/>
          </a:ln>
        </p:spPr>
      </p:pic>
      <p:sp>
        <p:nvSpPr>
          <p:cNvPr id="4" name="Hexágono 3">
            <a:extLst>
              <a:ext uri="{FF2B5EF4-FFF2-40B4-BE49-F238E27FC236}">
                <a16:creationId xmlns:a16="http://schemas.microsoft.com/office/drawing/2014/main" id="{7E260E2C-605C-7265-79F4-61D560598451}"/>
              </a:ext>
            </a:extLst>
          </p:cNvPr>
          <p:cNvSpPr/>
          <p:nvPr/>
        </p:nvSpPr>
        <p:spPr>
          <a:xfrm>
            <a:off x="7772638" y="428504"/>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8" name="Google Shape;160;p2">
            <a:extLst>
              <a:ext uri="{FF2B5EF4-FFF2-40B4-BE49-F238E27FC236}">
                <a16:creationId xmlns:a16="http://schemas.microsoft.com/office/drawing/2014/main" id="{6FD9D2E2-4BC8-B3F5-5391-D1F8480FE271}"/>
              </a:ext>
            </a:extLst>
          </p:cNvPr>
          <p:cNvPicPr preferRelativeResize="0"/>
          <p:nvPr/>
        </p:nvPicPr>
        <p:blipFill rotWithShape="1">
          <a:blip r:embed="rId3">
            <a:alphaModFix/>
          </a:blip>
          <a:srcRect/>
          <a:stretch/>
        </p:blipFill>
        <p:spPr>
          <a:xfrm>
            <a:off x="8121881" y="957462"/>
            <a:ext cx="1617747" cy="971213"/>
          </a:xfrm>
          <a:prstGeom prst="rect">
            <a:avLst/>
          </a:prstGeom>
          <a:noFill/>
          <a:ln>
            <a:noFill/>
          </a:ln>
        </p:spPr>
      </p:pic>
      <p:sp>
        <p:nvSpPr>
          <p:cNvPr id="11" name="Hexágono 10">
            <a:extLst>
              <a:ext uri="{FF2B5EF4-FFF2-40B4-BE49-F238E27FC236}">
                <a16:creationId xmlns:a16="http://schemas.microsoft.com/office/drawing/2014/main" id="{6B868DE1-6EEF-F6D0-E09B-B1D8806AB953}"/>
              </a:ext>
            </a:extLst>
          </p:cNvPr>
          <p:cNvSpPr/>
          <p:nvPr/>
        </p:nvSpPr>
        <p:spPr>
          <a:xfrm>
            <a:off x="7806409" y="449464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Google Shape;161;p2">
            <a:extLst>
              <a:ext uri="{FF2B5EF4-FFF2-40B4-BE49-F238E27FC236}">
                <a16:creationId xmlns:a16="http://schemas.microsoft.com/office/drawing/2014/main" id="{B8ADC37A-DED2-51CC-6B25-9EB22BB6CEFC}"/>
              </a:ext>
            </a:extLst>
          </p:cNvPr>
          <p:cNvPicPr preferRelativeResize="0"/>
          <p:nvPr/>
        </p:nvPicPr>
        <p:blipFill rotWithShape="1">
          <a:blip r:embed="rId4">
            <a:alphaModFix/>
          </a:blip>
          <a:srcRect/>
          <a:stretch/>
        </p:blipFill>
        <p:spPr>
          <a:xfrm>
            <a:off x="8404289" y="5066657"/>
            <a:ext cx="1120473" cy="978070"/>
          </a:xfrm>
          <a:prstGeom prst="rect">
            <a:avLst/>
          </a:prstGeom>
          <a:noFill/>
          <a:ln>
            <a:noFill/>
          </a:ln>
        </p:spPr>
      </p:pic>
      <p:sp>
        <p:nvSpPr>
          <p:cNvPr id="14" name="Hexágono 13">
            <a:extLst>
              <a:ext uri="{FF2B5EF4-FFF2-40B4-BE49-F238E27FC236}">
                <a16:creationId xmlns:a16="http://schemas.microsoft.com/office/drawing/2014/main" id="{A357FB27-A3E6-A0DF-E0D9-5A50226AF541}"/>
              </a:ext>
            </a:extLst>
          </p:cNvPr>
          <p:cNvSpPr/>
          <p:nvPr/>
        </p:nvSpPr>
        <p:spPr>
          <a:xfrm>
            <a:off x="5931875" y="3509333"/>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O que há de novo no TypeScript 4.7">
            <a:extLst>
              <a:ext uri="{FF2B5EF4-FFF2-40B4-BE49-F238E27FC236}">
                <a16:creationId xmlns:a16="http://schemas.microsoft.com/office/drawing/2014/main" id="{7BC1AAD5-596A-05F5-7CC7-183982998D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79" t="17514" r="6941" b="22134"/>
          <a:stretch/>
        </p:blipFill>
        <p:spPr bwMode="auto">
          <a:xfrm>
            <a:off x="6133977" y="4142398"/>
            <a:ext cx="1913868" cy="74731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Hexágono 12">
            <a:extLst>
              <a:ext uri="{FF2B5EF4-FFF2-40B4-BE49-F238E27FC236}">
                <a16:creationId xmlns:a16="http://schemas.microsoft.com/office/drawing/2014/main" id="{419F1023-7DDC-4928-29A2-9C2331E9C044}"/>
              </a:ext>
            </a:extLst>
          </p:cNvPr>
          <p:cNvSpPr/>
          <p:nvPr/>
        </p:nvSpPr>
        <p:spPr>
          <a:xfrm>
            <a:off x="5904917" y="1443068"/>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28" name="Picture 4" descr="typeorm">
            <a:extLst>
              <a:ext uri="{FF2B5EF4-FFF2-40B4-BE49-F238E27FC236}">
                <a16:creationId xmlns:a16="http://schemas.microsoft.com/office/drawing/2014/main" id="{9E8C62A0-C429-0EC0-4026-7724B5A1A4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4324" y="1988160"/>
            <a:ext cx="2090256" cy="961528"/>
          </a:xfrm>
          <a:prstGeom prst="rect">
            <a:avLst/>
          </a:prstGeom>
          <a:noFill/>
          <a:extLst>
            <a:ext uri="{909E8E84-426E-40DD-AFC4-6F175D3DCCD1}">
              <a14:hiddenFill xmlns:a14="http://schemas.microsoft.com/office/drawing/2010/main">
                <a:solidFill>
                  <a:srgbClr val="FFFFFF"/>
                </a:solidFill>
              </a14:hiddenFill>
            </a:ext>
          </a:extLst>
        </p:spPr>
      </p:pic>
      <p:sp>
        <p:nvSpPr>
          <p:cNvPr id="20" name="Hexágono 19">
            <a:extLst>
              <a:ext uri="{FF2B5EF4-FFF2-40B4-BE49-F238E27FC236}">
                <a16:creationId xmlns:a16="http://schemas.microsoft.com/office/drawing/2014/main" id="{222EB75D-20C2-F3CF-0057-445AE3F05643}"/>
              </a:ext>
            </a:extLst>
          </p:cNvPr>
          <p:cNvSpPr/>
          <p:nvPr/>
        </p:nvSpPr>
        <p:spPr>
          <a:xfrm>
            <a:off x="7784972" y="246357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23" name="Imagem 22" descr="Interface gráfica do usuário, Ícone&#10;&#10;Descrição gerada automaticamente">
            <a:extLst>
              <a:ext uri="{FF2B5EF4-FFF2-40B4-BE49-F238E27FC236}">
                <a16:creationId xmlns:a16="http://schemas.microsoft.com/office/drawing/2014/main" id="{1C36A0CB-9FEC-6349-955B-C61861442BE2}"/>
              </a:ext>
            </a:extLst>
          </p:cNvPr>
          <p:cNvPicPr>
            <a:picLocks noChangeAspect="1"/>
          </p:cNvPicPr>
          <p:nvPr/>
        </p:nvPicPr>
        <p:blipFill rotWithShape="1">
          <a:blip r:embed="rId7">
            <a:extLst>
              <a:ext uri="{28A0092B-C50C-407E-A947-70E740481C1C}">
                <a14:useLocalDpi xmlns:a14="http://schemas.microsoft.com/office/drawing/2010/main" val="0"/>
              </a:ext>
            </a:extLst>
          </a:blip>
          <a:srcRect l="25075" t="14023" r="24837" b="12644"/>
          <a:stretch/>
        </p:blipFill>
        <p:spPr>
          <a:xfrm>
            <a:off x="8152674" y="2684158"/>
            <a:ext cx="1580828" cy="1509571"/>
          </a:xfrm>
          <a:prstGeom prst="rect">
            <a:avLst/>
          </a:prstGeom>
        </p:spPr>
      </p:pic>
      <p:pic>
        <p:nvPicPr>
          <p:cNvPr id="30" name="Imagem 29" descr="Logotipo&#10;&#10;Descrição gerada automaticamente">
            <a:extLst>
              <a:ext uri="{FF2B5EF4-FFF2-40B4-BE49-F238E27FC236}">
                <a16:creationId xmlns:a16="http://schemas.microsoft.com/office/drawing/2014/main" id="{F8B3FFA5-18EF-419D-75B7-9627DF07487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9680944" y="3891299"/>
            <a:ext cx="2316232" cy="1185996"/>
          </a:xfrm>
          <a:custGeom>
            <a:avLst/>
            <a:gdLst>
              <a:gd name="connsiteX0" fmla="*/ 301673 w 2316232"/>
              <a:gd name="connsiteY0" fmla="*/ 0 h 1185996"/>
              <a:gd name="connsiteX1" fmla="*/ 2014559 w 2316232"/>
              <a:gd name="connsiteY1" fmla="*/ 0 h 1185996"/>
              <a:gd name="connsiteX2" fmla="*/ 2316232 w 2316232"/>
              <a:gd name="connsiteY2" fmla="*/ 603347 h 1185996"/>
              <a:gd name="connsiteX3" fmla="*/ 2024908 w 2316232"/>
              <a:gd name="connsiteY3" fmla="*/ 1185996 h 1185996"/>
              <a:gd name="connsiteX4" fmla="*/ 291324 w 2316232"/>
              <a:gd name="connsiteY4" fmla="*/ 1185996 h 1185996"/>
              <a:gd name="connsiteX5" fmla="*/ 0 w 2316232"/>
              <a:gd name="connsiteY5" fmla="*/ 603349 h 1185996"/>
              <a:gd name="connsiteX6" fmla="*/ 0 w 2316232"/>
              <a:gd name="connsiteY6" fmla="*/ 603345 h 118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6232" h="1185996">
                <a:moveTo>
                  <a:pt x="301673" y="0"/>
                </a:moveTo>
                <a:lnTo>
                  <a:pt x="2014559" y="0"/>
                </a:lnTo>
                <a:lnTo>
                  <a:pt x="2316232" y="603347"/>
                </a:lnTo>
                <a:lnTo>
                  <a:pt x="2024908" y="1185996"/>
                </a:lnTo>
                <a:lnTo>
                  <a:pt x="291324" y="1185996"/>
                </a:lnTo>
                <a:lnTo>
                  <a:pt x="0" y="603349"/>
                </a:lnTo>
                <a:lnTo>
                  <a:pt x="0" y="603345"/>
                </a:lnTo>
                <a:close/>
              </a:path>
            </a:pathLst>
          </a:custGeom>
        </p:spPr>
      </p:pic>
    </p:spTree>
    <p:extLst>
      <p:ext uri="{BB962C8B-B14F-4D97-AF65-F5344CB8AC3E}">
        <p14:creationId xmlns:p14="http://schemas.microsoft.com/office/powerpoint/2010/main" val="2701423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46185" y="184639"/>
            <a:ext cx="10058400" cy="720969"/>
          </a:xfrm>
        </p:spPr>
        <p:txBody>
          <a:bodyPr/>
          <a:lstStyle/>
          <a:p>
            <a:r>
              <a:rPr lang="pt-BR" dirty="0"/>
              <a:t>Testes</a:t>
            </a:r>
            <a:endParaRPr lang="pt-BR" sz="2000" dirty="0"/>
          </a:p>
        </p:txBody>
      </p:sp>
      <p:pic>
        <p:nvPicPr>
          <p:cNvPr id="5" name="Imagem 4">
            <a:extLst>
              <a:ext uri="{FF2B5EF4-FFF2-40B4-BE49-F238E27FC236}">
                <a16:creationId xmlns:a16="http://schemas.microsoft.com/office/drawing/2014/main" id="{F7CBB6BF-A593-399D-4B58-8FDE599E4691}"/>
              </a:ext>
            </a:extLst>
          </p:cNvPr>
          <p:cNvPicPr>
            <a:picLocks noChangeAspect="1"/>
          </p:cNvPicPr>
          <p:nvPr/>
        </p:nvPicPr>
        <p:blipFill>
          <a:blip r:embed="rId2"/>
          <a:stretch>
            <a:fillRect/>
          </a:stretch>
        </p:blipFill>
        <p:spPr>
          <a:xfrm>
            <a:off x="2149432" y="280272"/>
            <a:ext cx="3336967" cy="6297455"/>
          </a:xfrm>
          <a:prstGeom prst="rect">
            <a:avLst/>
          </a:prstGeom>
        </p:spPr>
      </p:pic>
      <p:pic>
        <p:nvPicPr>
          <p:cNvPr id="7" name="Imagem 6">
            <a:extLst>
              <a:ext uri="{FF2B5EF4-FFF2-40B4-BE49-F238E27FC236}">
                <a16:creationId xmlns:a16="http://schemas.microsoft.com/office/drawing/2014/main" id="{953D61C2-0D52-0CD8-BD06-DB15A8DE68BE}"/>
              </a:ext>
            </a:extLst>
          </p:cNvPr>
          <p:cNvPicPr>
            <a:picLocks noChangeAspect="1"/>
          </p:cNvPicPr>
          <p:nvPr/>
        </p:nvPicPr>
        <p:blipFill>
          <a:blip r:embed="rId3"/>
          <a:stretch>
            <a:fillRect/>
          </a:stretch>
        </p:blipFill>
        <p:spPr>
          <a:xfrm>
            <a:off x="5556083" y="3036410"/>
            <a:ext cx="3667125" cy="1276350"/>
          </a:xfrm>
          <a:prstGeom prst="rect">
            <a:avLst/>
          </a:prstGeom>
        </p:spPr>
      </p:pic>
    </p:spTree>
    <p:extLst>
      <p:ext uri="{BB962C8B-B14F-4D97-AF65-F5344CB8AC3E}">
        <p14:creationId xmlns:p14="http://schemas.microsoft.com/office/powerpoint/2010/main" val="885453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Caso de Uso Geral</a:t>
            </a:r>
          </a:p>
        </p:txBody>
      </p:sp>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3192666" y="1950727"/>
            <a:ext cx="5867627" cy="3852196"/>
          </a:xfrm>
          <a:prstGeom prst="rect">
            <a:avLst/>
          </a:prstGeom>
        </p:spPr>
      </p:pic>
    </p:spTree>
    <p:extLst>
      <p:ext uri="{BB962C8B-B14F-4D97-AF65-F5344CB8AC3E}">
        <p14:creationId xmlns:p14="http://schemas.microsoft.com/office/powerpoint/2010/main" val="15245984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870438" y="-1670"/>
            <a:ext cx="10448581" cy="6859670"/>
          </a:xfrm>
          <a:prstGeom prst="rect">
            <a:avLst/>
          </a:prstGeom>
        </p:spPr>
      </p:pic>
    </p:spTree>
    <p:extLst>
      <p:ext uri="{BB962C8B-B14F-4D97-AF65-F5344CB8AC3E}">
        <p14:creationId xmlns:p14="http://schemas.microsoft.com/office/powerpoint/2010/main" val="3144378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Representação Arquitetural</a:t>
            </a:r>
          </a:p>
        </p:txBody>
      </p:sp>
      <p:pic>
        <p:nvPicPr>
          <p:cNvPr id="4" name="Imagem 3" descr="Diagrama&#10;&#10;Descrição gerada automaticamente">
            <a:extLst>
              <a:ext uri="{FF2B5EF4-FFF2-40B4-BE49-F238E27FC236}">
                <a16:creationId xmlns:a16="http://schemas.microsoft.com/office/drawing/2014/main" id="{39ED9724-F4AE-1A75-9E3E-EF6562CCA65D}"/>
              </a:ext>
            </a:extLst>
          </p:cNvPr>
          <p:cNvPicPr>
            <a:picLocks noChangeAspect="1"/>
          </p:cNvPicPr>
          <p:nvPr/>
        </p:nvPicPr>
        <p:blipFill>
          <a:blip r:embed="rId2"/>
          <a:stretch>
            <a:fillRect/>
          </a:stretch>
        </p:blipFill>
        <p:spPr>
          <a:xfrm>
            <a:off x="2245943" y="1737360"/>
            <a:ext cx="8029196" cy="4616335"/>
          </a:xfrm>
          <a:prstGeom prst="rect">
            <a:avLst/>
          </a:prstGeom>
        </p:spPr>
      </p:pic>
    </p:spTree>
    <p:extLst>
      <p:ext uri="{BB962C8B-B14F-4D97-AF65-F5344CB8AC3E}">
        <p14:creationId xmlns:p14="http://schemas.microsoft.com/office/powerpoint/2010/main" val="3574049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Representação por Camadas</a:t>
            </a:r>
          </a:p>
        </p:txBody>
      </p:sp>
      <p:pic>
        <p:nvPicPr>
          <p:cNvPr id="3" name="Imagem 2" descr="Diagrama&#10;&#10;Descrição gerada automaticamente">
            <a:extLst>
              <a:ext uri="{FF2B5EF4-FFF2-40B4-BE49-F238E27FC236}">
                <a16:creationId xmlns:a16="http://schemas.microsoft.com/office/drawing/2014/main" id="{FCCDAC9E-A5BB-CD00-C050-8F9A43622BCB}"/>
              </a:ext>
            </a:extLst>
          </p:cNvPr>
          <p:cNvPicPr>
            <a:picLocks noChangeAspect="1"/>
          </p:cNvPicPr>
          <p:nvPr/>
        </p:nvPicPr>
        <p:blipFill>
          <a:blip r:embed="rId2"/>
          <a:stretch>
            <a:fillRect/>
          </a:stretch>
        </p:blipFill>
        <p:spPr>
          <a:xfrm>
            <a:off x="4598273" y="0"/>
            <a:ext cx="6915302" cy="6858000"/>
          </a:xfrm>
          <a:prstGeom prst="rect">
            <a:avLst/>
          </a:prstGeom>
        </p:spPr>
      </p:pic>
    </p:spTree>
    <p:extLst>
      <p:ext uri="{BB962C8B-B14F-4D97-AF65-F5344CB8AC3E}">
        <p14:creationId xmlns:p14="http://schemas.microsoft.com/office/powerpoint/2010/main" val="1248248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Representação de Camadas</a:t>
            </a:r>
            <a:br>
              <a:rPr lang="pt-BR" sz="2000" dirty="0"/>
            </a:br>
            <a:r>
              <a:rPr lang="pt-BR" sz="2000" dirty="0"/>
              <a:t>com Dependências de Tecnologias</a:t>
            </a:r>
          </a:p>
        </p:txBody>
      </p:sp>
      <p:pic>
        <p:nvPicPr>
          <p:cNvPr id="8" name="Imagem 7">
            <a:extLst>
              <a:ext uri="{FF2B5EF4-FFF2-40B4-BE49-F238E27FC236}">
                <a16:creationId xmlns:a16="http://schemas.microsoft.com/office/drawing/2014/main" id="{1A95C1E7-0ED9-0AF5-EB2D-8A4DCA9288E1}"/>
              </a:ext>
            </a:extLst>
          </p:cNvPr>
          <p:cNvPicPr>
            <a:picLocks noChangeAspect="1"/>
          </p:cNvPicPr>
          <p:nvPr/>
        </p:nvPicPr>
        <p:blipFill>
          <a:blip r:embed="rId2"/>
          <a:stretch>
            <a:fillRect/>
          </a:stretch>
        </p:blipFill>
        <p:spPr>
          <a:xfrm>
            <a:off x="5134005" y="369277"/>
            <a:ext cx="6678452" cy="6488723"/>
          </a:xfrm>
          <a:prstGeom prst="rect">
            <a:avLst/>
          </a:prstGeom>
        </p:spPr>
      </p:pic>
    </p:spTree>
    <p:extLst>
      <p:ext uri="{BB962C8B-B14F-4D97-AF65-F5344CB8AC3E}">
        <p14:creationId xmlns:p14="http://schemas.microsoft.com/office/powerpoint/2010/main" val="4124894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512146" y="0"/>
            <a:ext cx="10058400" cy="1450757"/>
          </a:xfrm>
        </p:spPr>
        <p:txBody>
          <a:bodyPr/>
          <a:lstStyle/>
          <a:p>
            <a:r>
              <a:rPr lang="pt-BR" dirty="0"/>
              <a:t>Diagramas</a:t>
            </a:r>
            <a:br>
              <a:rPr lang="pt-BR" dirty="0"/>
            </a:br>
            <a:r>
              <a:rPr lang="pt-BR" sz="2000" dirty="0"/>
              <a:t>Fluxo de Cadastro do Cliente</a:t>
            </a:r>
          </a:p>
        </p:txBody>
      </p:sp>
      <p:pic>
        <p:nvPicPr>
          <p:cNvPr id="3" name="Imagem 2" descr="Diagrama&#10;&#10;Descrição gerada automaticamente">
            <a:extLst>
              <a:ext uri="{FF2B5EF4-FFF2-40B4-BE49-F238E27FC236}">
                <a16:creationId xmlns:a16="http://schemas.microsoft.com/office/drawing/2014/main" id="{E7446EBD-47DE-E7D5-7F88-EC6008F9C540}"/>
              </a:ext>
            </a:extLst>
          </p:cNvPr>
          <p:cNvPicPr>
            <a:picLocks noChangeAspect="1"/>
          </p:cNvPicPr>
          <p:nvPr/>
        </p:nvPicPr>
        <p:blipFill>
          <a:blip r:embed="rId2"/>
          <a:stretch>
            <a:fillRect/>
          </a:stretch>
        </p:blipFill>
        <p:spPr>
          <a:xfrm>
            <a:off x="512146" y="1436914"/>
            <a:ext cx="11167707" cy="5421086"/>
          </a:xfrm>
          <a:prstGeom prst="rect">
            <a:avLst/>
          </a:prstGeom>
        </p:spPr>
      </p:pic>
    </p:spTree>
    <p:extLst>
      <p:ext uri="{BB962C8B-B14F-4D97-AF65-F5344CB8AC3E}">
        <p14:creationId xmlns:p14="http://schemas.microsoft.com/office/powerpoint/2010/main" val="604404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38200" y="57409"/>
            <a:ext cx="10058400" cy="1450757"/>
          </a:xfrm>
        </p:spPr>
        <p:txBody>
          <a:bodyPr/>
          <a:lstStyle/>
          <a:p>
            <a:r>
              <a:rPr lang="pt-BR" dirty="0"/>
              <a:t>Diagramas</a:t>
            </a:r>
            <a:br>
              <a:rPr lang="pt-BR" dirty="0"/>
            </a:br>
            <a:r>
              <a:rPr lang="pt-BR" sz="2000" dirty="0"/>
              <a:t>Fluxo de Consulta de Produto</a:t>
            </a:r>
          </a:p>
        </p:txBody>
      </p:sp>
      <p:pic>
        <p:nvPicPr>
          <p:cNvPr id="4" name="Imagem 3" descr="Diagrama&#10;&#10;Descrição gerada automaticamente">
            <a:extLst>
              <a:ext uri="{FF2B5EF4-FFF2-40B4-BE49-F238E27FC236}">
                <a16:creationId xmlns:a16="http://schemas.microsoft.com/office/drawing/2014/main" id="{C8ED6815-2D8D-9F53-DF45-9146D4996DBD}"/>
              </a:ext>
            </a:extLst>
          </p:cNvPr>
          <p:cNvPicPr>
            <a:picLocks noChangeAspect="1"/>
          </p:cNvPicPr>
          <p:nvPr/>
        </p:nvPicPr>
        <p:blipFill>
          <a:blip r:embed="rId2"/>
          <a:stretch>
            <a:fillRect/>
          </a:stretch>
        </p:blipFill>
        <p:spPr>
          <a:xfrm>
            <a:off x="839585" y="1508166"/>
            <a:ext cx="10514215" cy="5349834"/>
          </a:xfrm>
          <a:prstGeom prst="rect">
            <a:avLst/>
          </a:prstGeom>
        </p:spPr>
      </p:pic>
    </p:spTree>
    <p:extLst>
      <p:ext uri="{BB962C8B-B14F-4D97-AF65-F5344CB8AC3E}">
        <p14:creationId xmlns:p14="http://schemas.microsoft.com/office/powerpoint/2010/main" val="29335210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Domínio</a:t>
            </a:r>
          </a:p>
        </p:txBody>
      </p:sp>
      <p:pic>
        <p:nvPicPr>
          <p:cNvPr id="3" name="Imagem 2" descr="Diagrama&#10;&#10;Descrição gerada automaticamente">
            <a:extLst>
              <a:ext uri="{FF2B5EF4-FFF2-40B4-BE49-F238E27FC236}">
                <a16:creationId xmlns:a16="http://schemas.microsoft.com/office/drawing/2014/main" id="{5604B7E4-EA50-60D6-F039-44A3E016C685}"/>
              </a:ext>
            </a:extLst>
          </p:cNvPr>
          <p:cNvPicPr>
            <a:picLocks noChangeAspect="1"/>
          </p:cNvPicPr>
          <p:nvPr/>
        </p:nvPicPr>
        <p:blipFill>
          <a:blip r:embed="rId2"/>
          <a:stretch>
            <a:fillRect/>
          </a:stretch>
        </p:blipFill>
        <p:spPr>
          <a:xfrm>
            <a:off x="3314700" y="1976584"/>
            <a:ext cx="5753002" cy="4037035"/>
          </a:xfrm>
          <a:prstGeom prst="rect">
            <a:avLst/>
          </a:prstGeom>
        </p:spPr>
      </p:pic>
    </p:spTree>
    <p:extLst>
      <p:ext uri="{BB962C8B-B14F-4D97-AF65-F5344CB8AC3E}">
        <p14:creationId xmlns:p14="http://schemas.microsoft.com/office/powerpoint/2010/main" val="3287830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Domínio</a:t>
            </a:r>
          </a:p>
        </p:txBody>
      </p:sp>
      <p:pic>
        <p:nvPicPr>
          <p:cNvPr id="3" name="Imagem 2" descr="Diagrama&#10;&#10;Descrição gerada automaticamente">
            <a:extLst>
              <a:ext uri="{FF2B5EF4-FFF2-40B4-BE49-F238E27FC236}">
                <a16:creationId xmlns:a16="http://schemas.microsoft.com/office/drawing/2014/main" id="{5604B7E4-EA50-60D6-F039-44A3E016C685}"/>
              </a:ext>
            </a:extLst>
          </p:cNvPr>
          <p:cNvPicPr>
            <a:picLocks noChangeAspect="1"/>
          </p:cNvPicPr>
          <p:nvPr/>
        </p:nvPicPr>
        <p:blipFill>
          <a:blip r:embed="rId2"/>
          <a:stretch>
            <a:fillRect/>
          </a:stretch>
        </p:blipFill>
        <p:spPr>
          <a:xfrm>
            <a:off x="1198684" y="-15154"/>
            <a:ext cx="9794631" cy="6873154"/>
          </a:xfrm>
          <a:prstGeom prst="rect">
            <a:avLst/>
          </a:prstGeom>
        </p:spPr>
      </p:pic>
    </p:spTree>
    <p:extLst>
      <p:ext uri="{BB962C8B-B14F-4D97-AF65-F5344CB8AC3E}">
        <p14:creationId xmlns:p14="http://schemas.microsoft.com/office/powerpoint/2010/main" val="3685520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Cronograma</a:t>
            </a:r>
            <a:endParaRPr lang="pt-BR" sz="2000" dirty="0"/>
          </a:p>
        </p:txBody>
      </p:sp>
      <p:graphicFrame>
        <p:nvGraphicFramePr>
          <p:cNvPr id="3" name="Tabela 2">
            <a:extLst>
              <a:ext uri="{FF2B5EF4-FFF2-40B4-BE49-F238E27FC236}">
                <a16:creationId xmlns:a16="http://schemas.microsoft.com/office/drawing/2014/main" id="{FAE0E893-6701-40AE-D746-2DC8D1CA62D3}"/>
              </a:ext>
            </a:extLst>
          </p:cNvPr>
          <p:cNvGraphicFramePr>
            <a:graphicFrameLocks noGrp="1"/>
          </p:cNvGraphicFramePr>
          <p:nvPr>
            <p:extLst>
              <p:ext uri="{D42A27DB-BD31-4B8C-83A1-F6EECF244321}">
                <p14:modId xmlns:p14="http://schemas.microsoft.com/office/powerpoint/2010/main" val="1236122715"/>
              </p:ext>
            </p:extLst>
          </p:nvPr>
        </p:nvGraphicFramePr>
        <p:xfrm>
          <a:off x="1459477" y="1907815"/>
          <a:ext cx="9334005" cy="4251370"/>
        </p:xfrm>
        <a:graphic>
          <a:graphicData uri="http://schemas.openxmlformats.org/drawingml/2006/table">
            <a:tbl>
              <a:tblPr>
                <a:tableStyleId>{638B1855-1B75-4FBE-930C-398BA8C253C6}</a:tableStyleId>
              </a:tblPr>
              <a:tblGrid>
                <a:gridCol w="7152863">
                  <a:extLst>
                    <a:ext uri="{9D8B030D-6E8A-4147-A177-3AD203B41FA5}">
                      <a16:colId xmlns:a16="http://schemas.microsoft.com/office/drawing/2014/main" val="3723842588"/>
                    </a:ext>
                  </a:extLst>
                </a:gridCol>
                <a:gridCol w="2181142">
                  <a:extLst>
                    <a:ext uri="{9D8B030D-6E8A-4147-A177-3AD203B41FA5}">
                      <a16:colId xmlns:a16="http://schemas.microsoft.com/office/drawing/2014/main" val="1566381451"/>
                    </a:ext>
                  </a:extLst>
                </a:gridCol>
              </a:tblGrid>
              <a:tr h="425137">
                <a:tc>
                  <a:txBody>
                    <a:bodyPr/>
                    <a:lstStyle/>
                    <a:p>
                      <a:r>
                        <a:rPr lang="pt-BR" sz="2000" b="1" dirty="0">
                          <a:effectLst/>
                        </a:rPr>
                        <a:t>Entrega</a:t>
                      </a:r>
                      <a:endParaRPr lang="pt-BR" sz="20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tc>
                  <a:txBody>
                    <a:bodyPr/>
                    <a:lstStyle/>
                    <a:p>
                      <a:r>
                        <a:rPr lang="pt-BR" sz="2000" b="1" dirty="0">
                          <a:effectLst/>
                        </a:rPr>
                        <a:t>Data</a:t>
                      </a:r>
                      <a:endParaRPr lang="pt-BR" sz="20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2948973640"/>
                  </a:ext>
                </a:extLst>
              </a:tr>
              <a:tr h="425137">
                <a:tc>
                  <a:txBody>
                    <a:bodyPr/>
                    <a:lstStyle/>
                    <a:p>
                      <a:r>
                        <a:rPr lang="pt-BR" sz="2000" dirty="0">
                          <a:effectLst/>
                        </a:rPr>
                        <a:t>Definição do Projeto</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a:effectLst/>
                        </a:rPr>
                        <a:t>15/08/2022</a:t>
                      </a:r>
                      <a:endParaRPr lang="pt-BR" sz="20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57637909"/>
                  </a:ext>
                </a:extLst>
              </a:tr>
              <a:tr h="425137">
                <a:tc>
                  <a:txBody>
                    <a:bodyPr/>
                    <a:lstStyle/>
                    <a:p>
                      <a:r>
                        <a:rPr lang="pt-BR" sz="2000" dirty="0">
                          <a:effectLst/>
                        </a:rPr>
                        <a:t>Apresentação do Protótipo de Interface</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a:effectLst/>
                        </a:rPr>
                        <a:t>29/08/2022</a:t>
                      </a:r>
                      <a:endParaRPr lang="pt-BR" sz="20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5553723"/>
                  </a:ext>
                </a:extLst>
              </a:tr>
              <a:tr h="425137">
                <a:tc>
                  <a:txBody>
                    <a:bodyPr/>
                    <a:lstStyle/>
                    <a:p>
                      <a:r>
                        <a:rPr lang="pt-BR" sz="2000" dirty="0">
                          <a:effectLst/>
                        </a:rPr>
                        <a:t>Gerenciamento da Conta do Cliente</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a:effectLst/>
                        </a:rPr>
                        <a:t>05/09/2022</a:t>
                      </a:r>
                      <a:endParaRPr lang="pt-BR" sz="20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963297829"/>
                  </a:ext>
                </a:extLst>
              </a:tr>
              <a:tr h="425137">
                <a:tc>
                  <a:txBody>
                    <a:bodyPr/>
                    <a:lstStyle/>
                    <a:p>
                      <a:r>
                        <a:rPr lang="pt-BR" sz="2000" dirty="0">
                          <a:effectLst/>
                        </a:rPr>
                        <a:t>Testes De Gerenciamento do Cliente</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a:effectLst/>
                        </a:rPr>
                        <a:t>12/09/2022</a:t>
                      </a:r>
                      <a:endParaRPr lang="pt-BR" sz="20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717711868"/>
                  </a:ext>
                </a:extLst>
              </a:tr>
              <a:tr h="425137">
                <a:tc>
                  <a:txBody>
                    <a:bodyPr/>
                    <a:lstStyle/>
                    <a:p>
                      <a:r>
                        <a:rPr lang="pt-BR" sz="2000" dirty="0">
                          <a:effectLst/>
                        </a:rPr>
                        <a:t>Inserção de Vendas</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26/09/2022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76035210"/>
                  </a:ext>
                </a:extLst>
              </a:tr>
              <a:tr h="425137">
                <a:tc>
                  <a:txBody>
                    <a:bodyPr/>
                    <a:lstStyle/>
                    <a:p>
                      <a:r>
                        <a:rPr lang="pt-BR" sz="2000" dirty="0">
                          <a:effectLst/>
                        </a:rPr>
                        <a:t>Processamento de Venda</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18/10/2022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36887919"/>
                  </a:ext>
                </a:extLst>
              </a:tr>
              <a:tr h="425137">
                <a:tc>
                  <a:txBody>
                    <a:bodyPr/>
                    <a:lstStyle/>
                    <a:p>
                      <a:r>
                        <a:rPr lang="pt-BR" sz="2000">
                          <a:effectLst/>
                        </a:rPr>
                        <a:t>Caso de Uso de Condução (Fluxo Principal)</a:t>
                      </a:r>
                      <a:endParaRPr lang="pt-BR" sz="200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31/10/2022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969849367"/>
                  </a:ext>
                </a:extLst>
              </a:tr>
              <a:tr h="425137">
                <a:tc>
                  <a:txBody>
                    <a:bodyPr/>
                    <a:lstStyle/>
                    <a:p>
                      <a:r>
                        <a:rPr lang="pt-BR" sz="2000">
                          <a:effectLst/>
                        </a:rPr>
                        <a:t>Dashboard do Usuário Administrador</a:t>
                      </a:r>
                      <a:endParaRPr lang="pt-BR" sz="200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21/11/2022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86304838"/>
                  </a:ext>
                </a:extLst>
              </a:tr>
              <a:tr h="425137">
                <a:tc>
                  <a:txBody>
                    <a:bodyPr/>
                    <a:lstStyle/>
                    <a:p>
                      <a:r>
                        <a:rPr lang="pt-BR" sz="2000" dirty="0">
                          <a:effectLst/>
                        </a:rPr>
                        <a:t>Apresentação e Entrega dos Documentos do Projeto</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28/11/2022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4107651081"/>
                  </a:ext>
                </a:extLst>
              </a:tr>
            </a:tbl>
          </a:graphicData>
        </a:graphic>
      </p:graphicFrame>
    </p:spTree>
    <p:extLst>
      <p:ext uri="{BB962C8B-B14F-4D97-AF65-F5344CB8AC3E}">
        <p14:creationId xmlns:p14="http://schemas.microsoft.com/office/powerpoint/2010/main" val="616744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11" name="Tabela 10">
            <a:extLst>
              <a:ext uri="{FF2B5EF4-FFF2-40B4-BE49-F238E27FC236}">
                <a16:creationId xmlns:a16="http://schemas.microsoft.com/office/drawing/2014/main" id="{E42AB501-5343-2DE3-CB8E-B88A4276960E}"/>
              </a:ext>
            </a:extLst>
          </p:cNvPr>
          <p:cNvGraphicFramePr>
            <a:graphicFrameLocks noGrp="1"/>
          </p:cNvGraphicFramePr>
          <p:nvPr>
            <p:extLst>
              <p:ext uri="{D42A27DB-BD31-4B8C-83A1-F6EECF244321}">
                <p14:modId xmlns:p14="http://schemas.microsoft.com/office/powerpoint/2010/main" val="4262016056"/>
              </p:ext>
            </p:extLst>
          </p:nvPr>
        </p:nvGraphicFramePr>
        <p:xfrm>
          <a:off x="3186958" y="1865857"/>
          <a:ext cx="6448425" cy="4294247"/>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85205436"/>
                    </a:ext>
                  </a:extLst>
                </a:gridCol>
                <a:gridCol w="1914525">
                  <a:extLst>
                    <a:ext uri="{9D8B030D-6E8A-4147-A177-3AD203B41FA5}">
                      <a16:colId xmlns:a16="http://schemas.microsoft.com/office/drawing/2014/main" val="3687600628"/>
                    </a:ext>
                  </a:extLst>
                </a:gridCol>
                <a:gridCol w="3200400">
                  <a:extLst>
                    <a:ext uri="{9D8B030D-6E8A-4147-A177-3AD203B41FA5}">
                      <a16:colId xmlns:a16="http://schemas.microsoft.com/office/drawing/2014/main" val="2381680285"/>
                    </a:ext>
                  </a:extLst>
                </a:gridCol>
              </a:tblGrid>
              <a:tr h="196459">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150731679"/>
                  </a:ext>
                </a:extLst>
              </a:tr>
              <a:tr h="530782">
                <a:tc>
                  <a:txBody>
                    <a:bodyPr/>
                    <a:lstStyle/>
                    <a:p>
                      <a:pPr fontAlgn="base"/>
                      <a:r>
                        <a:rPr lang="pt-BR" sz="1200">
                          <a:effectLst/>
                        </a:rPr>
                        <a:t>RF0011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manter um cadastro único para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54193337"/>
                  </a:ext>
                </a:extLst>
              </a:tr>
              <a:tr h="541624">
                <a:tc>
                  <a:txBody>
                    <a:bodyPr/>
                    <a:lstStyle/>
                    <a:p>
                      <a:pPr fontAlgn="base"/>
                      <a:r>
                        <a:rPr lang="pt-BR" sz="1200">
                          <a:effectLst/>
                        </a:rPr>
                        <a:t>RF0012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produtos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94729323"/>
                  </a:ext>
                </a:extLst>
              </a:tr>
              <a:tr h="789973">
                <a:tc>
                  <a:txBody>
                    <a:bodyPr/>
                    <a:lstStyle/>
                    <a:p>
                      <a:pPr fontAlgn="base"/>
                      <a:r>
                        <a:rPr lang="pt-BR" sz="1200">
                          <a:effectLst/>
                        </a:rPr>
                        <a:t>RF0013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produto de forma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inativar produtos sem estoque e que não possuem venda com valor inferior a parâmetro predefinido no sistema.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72726742"/>
                  </a:ext>
                </a:extLst>
              </a:tr>
              <a:tr h="628106">
                <a:tc>
                  <a:txBody>
                    <a:bodyPr/>
                    <a:lstStyle/>
                    <a:p>
                      <a:pPr fontAlgn="base"/>
                      <a:r>
                        <a:rPr lang="pt-BR" sz="1200">
                          <a:effectLst/>
                        </a:rPr>
                        <a:t>RF0014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cadastro de produtos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para os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42782364"/>
                  </a:ext>
                </a:extLst>
              </a:tr>
              <a:tr h="1410844">
                <a:tc>
                  <a:txBody>
                    <a:bodyPr/>
                    <a:lstStyle/>
                    <a:p>
                      <a:pPr fontAlgn="base"/>
                      <a:r>
                        <a:rPr lang="pt-BR" sz="1200" b="1">
                          <a:solidFill>
                            <a:schemeClr val="bg1"/>
                          </a:solidFill>
                          <a:effectLst/>
                        </a:rPr>
                        <a:t>RF0015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produtos</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produto seja consulta </a:t>
                      </a:r>
                    </a:p>
                    <a:p>
                      <a:pPr fontAlgn="base"/>
                      <a:r>
                        <a:rPr lang="pt-BR" sz="1200" b="1" dirty="0">
                          <a:solidFill>
                            <a:schemeClr val="bg1"/>
                          </a:solidFill>
                          <a:effectLst/>
                        </a:rPr>
                        <a:t>do com base em um filtro definido pelo usuário. Todos os campos utilizados para identificação do livro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195812924"/>
                  </a:ext>
                </a:extLst>
              </a:tr>
              <a:tr h="196459">
                <a:tc>
                  <a:txBody>
                    <a:bodyPr/>
                    <a:lstStyle/>
                    <a:p>
                      <a:pPr fontAlgn="base"/>
                      <a:r>
                        <a:rPr lang="pt-BR" sz="1200">
                          <a:effectLst/>
                        </a:rPr>
                        <a:t>RF0016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Ativar cadastro de produtos</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Deve ser possível ativar o cadastro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77936175"/>
                  </a:ext>
                </a:extLst>
              </a:tr>
            </a:tbl>
          </a:graphicData>
        </a:graphic>
      </p:graphicFrame>
    </p:spTree>
    <p:extLst>
      <p:ext uri="{BB962C8B-B14F-4D97-AF65-F5344CB8AC3E}">
        <p14:creationId xmlns:p14="http://schemas.microsoft.com/office/powerpoint/2010/main" val="6055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3" name="Tabela 2">
            <a:extLst>
              <a:ext uri="{FF2B5EF4-FFF2-40B4-BE49-F238E27FC236}">
                <a16:creationId xmlns:a16="http://schemas.microsoft.com/office/drawing/2014/main" id="{BFB8ADF3-27F2-7629-9F13-746C68E392EF}"/>
              </a:ext>
            </a:extLst>
          </p:cNvPr>
          <p:cNvGraphicFramePr>
            <a:graphicFrameLocks noGrp="1"/>
          </p:cNvGraphicFramePr>
          <p:nvPr>
            <p:extLst>
              <p:ext uri="{D42A27DB-BD31-4B8C-83A1-F6EECF244321}">
                <p14:modId xmlns:p14="http://schemas.microsoft.com/office/powerpoint/2010/main" val="2409957199"/>
              </p:ext>
            </p:extLst>
          </p:nvPr>
        </p:nvGraphicFramePr>
        <p:xfrm>
          <a:off x="2871787" y="1860592"/>
          <a:ext cx="6448425" cy="4389120"/>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2860380"/>
                    </a:ext>
                  </a:extLst>
                </a:gridCol>
                <a:gridCol w="1914525">
                  <a:extLst>
                    <a:ext uri="{9D8B030D-6E8A-4147-A177-3AD203B41FA5}">
                      <a16:colId xmlns:a16="http://schemas.microsoft.com/office/drawing/2014/main" val="1434214080"/>
                    </a:ext>
                  </a:extLst>
                </a:gridCol>
                <a:gridCol w="3200400">
                  <a:extLst>
                    <a:ext uri="{9D8B030D-6E8A-4147-A177-3AD203B41FA5}">
                      <a16:colId xmlns:a16="http://schemas.microsoft.com/office/drawing/2014/main" val="2498625591"/>
                    </a:ext>
                  </a:extLst>
                </a:gridCol>
              </a:tblGrid>
              <a:tr h="0">
                <a:tc>
                  <a:txBody>
                    <a:bodyPr/>
                    <a:lstStyle/>
                    <a:p>
                      <a:pPr fontAlgn="base"/>
                      <a:r>
                        <a:rPr lang="pt-BR" sz="1200">
                          <a:effectLst/>
                        </a:rPr>
                        <a:t>RF0021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o cadastro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33671635"/>
                  </a:ext>
                </a:extLst>
              </a:tr>
              <a:tr h="0">
                <a:tc>
                  <a:txBody>
                    <a:bodyPr/>
                    <a:lstStyle/>
                    <a:p>
                      <a:pPr fontAlgn="base"/>
                      <a:r>
                        <a:rPr lang="pt-BR" sz="1200">
                          <a:effectLst/>
                        </a:rPr>
                        <a:t>RF0022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84826394"/>
                  </a:ext>
                </a:extLst>
              </a:tr>
              <a:tr h="0">
                <a:tc>
                  <a:txBody>
                    <a:bodyPr/>
                    <a:lstStyle/>
                    <a:p>
                      <a:pPr fontAlgn="base"/>
                      <a:r>
                        <a:rPr lang="pt-BR" sz="1200">
                          <a:effectLst/>
                        </a:rPr>
                        <a:t>RF0023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clientes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913647617"/>
                  </a:ext>
                </a:extLst>
              </a:tr>
              <a:tr h="0">
                <a:tc>
                  <a:txBody>
                    <a:bodyPr/>
                    <a:lstStyle/>
                    <a:p>
                      <a:pPr fontAlgn="base"/>
                      <a:r>
                        <a:rPr lang="pt-BR" sz="1200" b="1">
                          <a:solidFill>
                            <a:schemeClr val="bg1"/>
                          </a:solidFill>
                          <a:effectLst/>
                        </a:rPr>
                        <a:t>RF0024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Consulta de clientes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cliente seja consultado com base em um filtro definido pelo usuário. Todos os campos utilizados para identificação do cliente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886268821"/>
                  </a:ext>
                </a:extLst>
              </a:tr>
              <a:tr h="0">
                <a:tc>
                  <a:txBody>
                    <a:bodyPr/>
                    <a:lstStyle/>
                    <a:p>
                      <a:pPr fontAlgn="base"/>
                      <a:r>
                        <a:rPr lang="pt-BR" sz="1200" b="1">
                          <a:solidFill>
                            <a:schemeClr val="bg1"/>
                          </a:solidFill>
                          <a:effectLst/>
                        </a:rPr>
                        <a:t>RF0025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transações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disponibilizar no cadastro de clientes a consulta de todas transações já realizadas por ele.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426983411"/>
                  </a:ext>
                </a:extLst>
              </a:tr>
              <a:tr h="0">
                <a:tc>
                  <a:txBody>
                    <a:bodyPr/>
                    <a:lstStyle/>
                    <a:p>
                      <a:pPr fontAlgn="base"/>
                      <a:r>
                        <a:rPr lang="pt-BR" sz="1200">
                          <a:effectLst/>
                        </a:rPr>
                        <a:t>RF0026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endereços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endereços de entrega ao cadastro de um cliente. Cada cadastro de endereço deve ser identificado com um nome composto de uma frase curta.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11431012"/>
                  </a:ext>
                </a:extLst>
              </a:tr>
              <a:tr h="0">
                <a:tc>
                  <a:txBody>
                    <a:bodyPr/>
                    <a:lstStyle/>
                    <a:p>
                      <a:pPr fontAlgn="base"/>
                      <a:r>
                        <a:rPr lang="pt-BR" sz="1200">
                          <a:effectLst/>
                        </a:rPr>
                        <a:t>RF0027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cartões de crédito ao cadastro de um cliente. Deve haver um cartão de crédito configurado como preferencial.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735896728"/>
                  </a:ext>
                </a:extLst>
              </a:tr>
              <a:tr h="0">
                <a:tc>
                  <a:txBody>
                    <a:bodyPr/>
                    <a:lstStyle/>
                    <a:p>
                      <a:pPr fontAlgn="base"/>
                      <a:r>
                        <a:rPr lang="pt-BR" sz="1200">
                          <a:effectLst/>
                        </a:rPr>
                        <a:t>RF0028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Alteração apenas de senha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possibilitar que a senha do usuário seja alterada sem que seja necessária a alteração de todos os dados cadastrais.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45733990"/>
                  </a:ext>
                </a:extLst>
              </a:tr>
            </a:tbl>
          </a:graphicData>
        </a:graphic>
      </p:graphicFrame>
    </p:spTree>
    <p:extLst>
      <p:ext uri="{BB962C8B-B14F-4D97-AF65-F5344CB8AC3E}">
        <p14:creationId xmlns:p14="http://schemas.microsoft.com/office/powerpoint/2010/main" val="37149126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337967547"/>
              </p:ext>
            </p:extLst>
          </p:nvPr>
        </p:nvGraphicFramePr>
        <p:xfrm>
          <a:off x="824148" y="1786887"/>
          <a:ext cx="11127178" cy="4482757"/>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08722">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200">
                          <a:effectLst/>
                        </a:rPr>
                        <a:t>RF0031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Gerenciar carrinho de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permitir que produtos sejam colocados em um repositório temporário para futura compra (carrinho de compra). Deve ser possível adicionar, alterar e excluir itens de compra no carrinho. Também deve ser possível visualizar os itens no carrinho.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200">
                          <a:effectLst/>
                        </a:rPr>
                        <a:t>RF0032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Definir quantidade de itens no para 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editar a quantidade de cada item ao adicionar um produto no carrinho. Também deve ser possível editar a quantidade de itens de um carrinho na visualização dos itens já adicionados.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200">
                          <a:effectLst/>
                        </a:rPr>
                        <a:t>RF0033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 partir de um carrinho de compra realizar uma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200">
                          <a:effectLst/>
                        </a:rPr>
                        <a:t>RF0034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Calcular frete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calcular o frete da compra com base nos itens selecionados e o endereço apontado pelo cliente.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200">
                          <a:effectLst/>
                        </a:rPr>
                        <a:t>RF0035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endereço de entrega previamente cadastrado em seu perfil ou um novo endereço de entrega pode ser cadastrado. Caso um novo endereço de entrega seja inserido, deve-se dar a possibilidade que o mesmo seja incorporado ao perfil do cliente.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200">
                          <a:effectLst/>
                        </a:rPr>
                        <a:t>RF0036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forma de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cartão de crédito previamente cadastrado em seu perfil ou um novo cartão de crédito pode ser cadastrado. Caso um novo cartão de crédito seja cadastrado, deve-se dar a possibilidade que o mesmo seja incorporado ao perfil do cliente. </a:t>
                      </a:r>
                    </a:p>
                    <a:p>
                      <a:pPr fontAlgn="base"/>
                      <a:r>
                        <a:rPr lang="pt-BR" sz="1200" dirty="0">
                          <a:effectLst/>
                        </a:rPr>
                        <a:t> </a:t>
                      </a:r>
                    </a:p>
                    <a:p>
                      <a:pPr fontAlgn="base"/>
                      <a:r>
                        <a:rPr lang="pt-BR" sz="1200" dirty="0">
                          <a:effectLst/>
                        </a:rPr>
                        <a:t>O cliente também poderá utilizar um cupom de troca ou um cupom promocional válido. </a:t>
                      </a:r>
                    </a:p>
                    <a:p>
                      <a:pPr fontAlgn="base"/>
                      <a:r>
                        <a:rPr lang="pt-BR" sz="1200" dirty="0">
                          <a:effectLst/>
                        </a:rPr>
                        <a:t> </a:t>
                      </a:r>
                    </a:p>
                    <a:p>
                      <a:pPr fontAlgn="base"/>
                      <a:r>
                        <a:rPr lang="pt-BR" sz="1200" dirty="0">
                          <a:effectLst/>
                        </a:rPr>
                        <a:t>Deve-se possibilitar que o pagamento seja feito utilizando tanto cupons de troca, promocionais e cartão de crédito.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200">
                          <a:effectLst/>
                        </a:rPr>
                        <a:t>RF0037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Finalizar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Uma compra deve ser finalizada após a seleção da forma de pagamento e endereço de entrega. Após a finalização o status da compra deve ser EM PROCESSAMENTO.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62184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2508634902"/>
              </p:ext>
            </p:extLst>
          </p:nvPr>
        </p:nvGraphicFramePr>
        <p:xfrm>
          <a:off x="824148" y="1843581"/>
          <a:ext cx="11127178" cy="4507264"/>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26186">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RF0038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Despachar produtos para entrega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selecione vendas já aprovadas para serem entregues. Assim o status deve ficar EM TRÂNSITO.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Produtos entregues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confirme entrega de uma compra. Assim o status deve ficar ENTREGUE.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Solicitar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item de uma compra seja trocado por um cliente através da visualização de pedidos do mesmo.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Autorizar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deverá possibilitar que o administrador autorize pedidos ou compra com status EM TROCA. Assim o pedido passa ficar com status TROCA AUTORIZADA.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Visualização de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visualize todos pedidos de troca ou compra com status EM TROCA.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Confirmar recebimento de itens para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confirme o recebimento de pedidos de troca ou compra com status EM TROCA.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Nesta confirmação o administrador deverá informar se os itens trocados deverão retornar ao estoque. Em caso positivo deve-se dar entrada no estoque dos respectivos itens.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Gerar cupom de troca após recebimento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gerar um cupom de troca quando o administrador informar que os itens a serem trocados chegaram. Este cupom deverá ser disponibilizado para o cliente para ser utilizado em futuras compras.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5223861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6" name="Tabela 5">
            <a:extLst>
              <a:ext uri="{FF2B5EF4-FFF2-40B4-BE49-F238E27FC236}">
                <a16:creationId xmlns:a16="http://schemas.microsoft.com/office/drawing/2014/main" id="{EF17E7FA-C4F8-5170-D566-8879C9710541}"/>
              </a:ext>
            </a:extLst>
          </p:cNvPr>
          <p:cNvGraphicFramePr>
            <a:graphicFrameLocks noGrp="1"/>
          </p:cNvGraphicFramePr>
          <p:nvPr>
            <p:extLst>
              <p:ext uri="{D42A27DB-BD31-4B8C-83A1-F6EECF244321}">
                <p14:modId xmlns:p14="http://schemas.microsoft.com/office/powerpoint/2010/main" val="3156147315"/>
              </p:ext>
            </p:extLst>
          </p:nvPr>
        </p:nvGraphicFramePr>
        <p:xfrm>
          <a:off x="1448790" y="2303813"/>
          <a:ext cx="8502732" cy="3491346"/>
        </p:xfrm>
        <a:graphic>
          <a:graphicData uri="http://schemas.openxmlformats.org/drawingml/2006/table">
            <a:tbl>
              <a:tblPr firstRow="1" firstCol="1" bandRow="1">
                <a:tableStyleId>{5C22544A-7EE6-4342-B048-85BDC9FD1C3A}</a:tableStyleId>
              </a:tblPr>
              <a:tblGrid>
                <a:gridCol w="1758320">
                  <a:extLst>
                    <a:ext uri="{9D8B030D-6E8A-4147-A177-3AD203B41FA5}">
                      <a16:colId xmlns:a16="http://schemas.microsoft.com/office/drawing/2014/main" val="4072862871"/>
                    </a:ext>
                  </a:extLst>
                </a:gridCol>
                <a:gridCol w="2524445">
                  <a:extLst>
                    <a:ext uri="{9D8B030D-6E8A-4147-A177-3AD203B41FA5}">
                      <a16:colId xmlns:a16="http://schemas.microsoft.com/office/drawing/2014/main" val="3225056367"/>
                    </a:ext>
                  </a:extLst>
                </a:gridCol>
                <a:gridCol w="4219967">
                  <a:extLst>
                    <a:ext uri="{9D8B030D-6E8A-4147-A177-3AD203B41FA5}">
                      <a16:colId xmlns:a16="http://schemas.microsoft.com/office/drawing/2014/main" val="1573940896"/>
                    </a:ext>
                  </a:extLst>
                </a:gridCol>
              </a:tblGrid>
              <a:tr h="232756">
                <a:tc gridSpan="3">
                  <a:txBody>
                    <a:bodyPr/>
                    <a:lstStyle/>
                    <a:p>
                      <a:pPr fontAlgn="base"/>
                      <a:r>
                        <a:rPr lang="pt-BR" sz="1200" dirty="0">
                          <a:effectLst/>
                        </a:rPr>
                        <a:t>Grupo: Controle de estoque </a:t>
                      </a:r>
                      <a:endParaRPr lang="pt-BR" sz="120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575748437"/>
                  </a:ext>
                </a:extLst>
              </a:tr>
              <a:tr h="1163782">
                <a:tc>
                  <a:txBody>
                    <a:bodyPr/>
                    <a:lstStyle/>
                    <a:p>
                      <a:pPr fontAlgn="base"/>
                      <a:r>
                        <a:rPr lang="pt-BR" sz="1000" dirty="0">
                          <a:effectLst/>
                        </a:rPr>
                        <a:t>RF0051 </a:t>
                      </a:r>
                      <a:endParaRPr lang="pt-BR" sz="11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Realizar entrada em estoque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permitir que seja possível realizar entrada de itens de livros em estoque. </a:t>
                      </a:r>
                    </a:p>
                    <a:p>
                      <a:pPr fontAlgn="base"/>
                      <a:r>
                        <a:rPr lang="pt-BR" sz="1200" dirty="0">
                          <a:effectLst/>
                        </a:rPr>
                        <a:t>No registro de cada item, deve ser indicado o produto já previamente cadastrado e a quantidade de itens do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308597023"/>
                  </a:ext>
                </a:extLst>
              </a:tr>
              <a:tr h="1163782">
                <a:tc>
                  <a:txBody>
                    <a:bodyPr/>
                    <a:lstStyle/>
                    <a:p>
                      <a:pPr fontAlgn="base"/>
                      <a:r>
                        <a:rPr lang="pt-BR" sz="1000" dirty="0">
                          <a:solidFill>
                            <a:schemeClr val="bg1">
                              <a:lumMod val="95000"/>
                            </a:schemeClr>
                          </a:solidFill>
                          <a:effectLst/>
                        </a:rPr>
                        <a:t>RF0052 </a:t>
                      </a:r>
                      <a:endParaRPr lang="pt-BR" sz="1100"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Calcular valor de venda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O sistema deve calcular o valor de venda com base no valor de custo e o grupo de precificação. Sendo que o valor de venda será o valor de compra mais o percentual definido no grupo de precificação relacionado ao livro.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321100085"/>
                  </a:ext>
                </a:extLst>
              </a:tr>
              <a:tr h="465513">
                <a:tc>
                  <a:txBody>
                    <a:bodyPr/>
                    <a:lstStyle/>
                    <a:p>
                      <a:pPr fontAlgn="base"/>
                      <a:r>
                        <a:rPr lang="pt-BR" sz="1000">
                          <a:effectLst/>
                        </a:rPr>
                        <a:t>RF0053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Dar baixa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cada venda realizada deve-se dar baixa no estoque do total de itens vendidos.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555073145"/>
                  </a:ext>
                </a:extLst>
              </a:tr>
              <a:tr h="465513">
                <a:tc>
                  <a:txBody>
                    <a:bodyPr/>
                    <a:lstStyle/>
                    <a:p>
                      <a:pPr fontAlgn="base"/>
                      <a:r>
                        <a:rPr lang="pt-BR" sz="1000">
                          <a:effectLst/>
                        </a:rPr>
                        <a:t>RF0054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reentrada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realizar a reentrada de um item em estoque a partir da troca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98587959"/>
                  </a:ext>
                </a:extLst>
              </a:tr>
            </a:tbl>
          </a:graphicData>
        </a:graphic>
      </p:graphicFrame>
    </p:spTree>
    <p:extLst>
      <p:ext uri="{BB962C8B-B14F-4D97-AF65-F5344CB8AC3E}">
        <p14:creationId xmlns:p14="http://schemas.microsoft.com/office/powerpoint/2010/main" val="42939081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Não Funcionais</a:t>
            </a:r>
          </a:p>
        </p:txBody>
      </p:sp>
      <p:graphicFrame>
        <p:nvGraphicFramePr>
          <p:cNvPr id="10" name="Tabela 9">
            <a:extLst>
              <a:ext uri="{FF2B5EF4-FFF2-40B4-BE49-F238E27FC236}">
                <a16:creationId xmlns:a16="http://schemas.microsoft.com/office/drawing/2014/main" id="{F9D2E121-DD18-98DD-EC5A-59A99576802B}"/>
              </a:ext>
            </a:extLst>
          </p:cNvPr>
          <p:cNvGraphicFramePr>
            <a:graphicFrameLocks noGrp="1"/>
          </p:cNvGraphicFramePr>
          <p:nvPr/>
        </p:nvGraphicFramePr>
        <p:xfrm>
          <a:off x="1556060" y="1582613"/>
          <a:ext cx="9326488" cy="4746960"/>
        </p:xfrm>
        <a:graphic>
          <a:graphicData uri="http://schemas.openxmlformats.org/drawingml/2006/table">
            <a:tbl>
              <a:tblPr firstRow="1" firstCol="1" bandRow="1">
                <a:tableStyleId>{5C22544A-7EE6-4342-B048-85BDC9FD1C3A}</a:tableStyleId>
              </a:tblPr>
              <a:tblGrid>
                <a:gridCol w="1928669">
                  <a:extLst>
                    <a:ext uri="{9D8B030D-6E8A-4147-A177-3AD203B41FA5}">
                      <a16:colId xmlns:a16="http://schemas.microsoft.com/office/drawing/2014/main" val="4289514392"/>
                    </a:ext>
                  </a:extLst>
                </a:gridCol>
                <a:gridCol w="2769017">
                  <a:extLst>
                    <a:ext uri="{9D8B030D-6E8A-4147-A177-3AD203B41FA5}">
                      <a16:colId xmlns:a16="http://schemas.microsoft.com/office/drawing/2014/main" val="1026779514"/>
                    </a:ext>
                  </a:extLst>
                </a:gridCol>
                <a:gridCol w="4628802">
                  <a:extLst>
                    <a:ext uri="{9D8B030D-6E8A-4147-A177-3AD203B41FA5}">
                      <a16:colId xmlns:a16="http://schemas.microsoft.com/office/drawing/2014/main" val="3402562049"/>
                    </a:ext>
                  </a:extLst>
                </a:gridCol>
              </a:tblGrid>
              <a:tr h="142152">
                <a:tc gridSpan="3">
                  <a:txBody>
                    <a:bodyPr/>
                    <a:lstStyle/>
                    <a:p>
                      <a:pPr fontAlgn="base"/>
                      <a:r>
                        <a:rPr lang="pt-BR" sz="1050">
                          <a:effectLst/>
                        </a:rPr>
                        <a:t>Grupo: Geral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899612004"/>
                  </a:ext>
                </a:extLst>
              </a:tr>
              <a:tr h="219720">
                <a:tc>
                  <a:txBody>
                    <a:bodyPr/>
                    <a:lstStyle/>
                    <a:p>
                      <a:pPr fontAlgn="base"/>
                      <a:r>
                        <a:rPr lang="pt-BR" sz="1050">
                          <a:effectLst/>
                        </a:rPr>
                        <a:t>RNF0011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Tempo de resposta para consultas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Toda consulta de usuário deve ter resposta em no máximo 1 segundo.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982732221"/>
                  </a:ext>
                </a:extLst>
              </a:tr>
              <a:tr h="329580">
                <a:tc>
                  <a:txBody>
                    <a:bodyPr/>
                    <a:lstStyle/>
                    <a:p>
                      <a:pPr fontAlgn="base"/>
                      <a:r>
                        <a:rPr lang="pt-BR" sz="1050" b="1" dirty="0">
                          <a:solidFill>
                            <a:schemeClr val="bg1"/>
                          </a:solidFill>
                          <a:effectLst/>
                        </a:rPr>
                        <a:t>RNF0012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Log de transação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Para toda operação de escrita (Inserção ou Alteração) deve ser registado data, hora, usuário responsável além de manter os dados alterados.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40522893"/>
                  </a:ext>
                </a:extLst>
              </a:tr>
              <a:tr h="142152">
                <a:tc gridSpan="3">
                  <a:txBody>
                    <a:bodyPr/>
                    <a:lstStyle/>
                    <a:p>
                      <a:pPr fontAlgn="base"/>
                      <a:r>
                        <a:rPr lang="pt-BR" sz="1050" dirty="0">
                          <a:effectLst/>
                        </a:rPr>
                        <a:t>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483795486"/>
                  </a:ext>
                </a:extLst>
              </a:tr>
              <a:tr h="142152">
                <a:tc gridSpan="3">
                  <a:txBody>
                    <a:bodyPr/>
                    <a:lstStyle/>
                    <a:p>
                      <a:pPr fontAlgn="base"/>
                      <a:r>
                        <a:rPr lang="pt-BR" sz="1050">
                          <a:effectLst/>
                        </a:rPr>
                        <a:t>Grupo: Cadastro de Produtos</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4117940955"/>
                  </a:ext>
                </a:extLst>
              </a:tr>
              <a:tr h="329580">
                <a:tc>
                  <a:txBody>
                    <a:bodyPr/>
                    <a:lstStyle/>
                    <a:p>
                      <a:pPr fontAlgn="base"/>
                      <a:r>
                        <a:rPr lang="pt-BR" sz="1050">
                          <a:effectLst/>
                        </a:rPr>
                        <a:t>RNF0021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Produto</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produto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18232250"/>
                  </a:ext>
                </a:extLst>
              </a:tr>
              <a:tr h="568609">
                <a:tc>
                  <a:txBody>
                    <a:bodyPr/>
                    <a:lstStyle/>
                    <a:p>
                      <a:pPr fontAlgn="base"/>
                      <a:r>
                        <a:rPr lang="pt-BR" sz="1050">
                          <a:effectLst/>
                        </a:rPr>
                        <a:t>RNF0013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Cadastro de domínios </a:t>
                      </a:r>
                      <a:endParaRPr lang="pt-BR" sz="105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Deve haver um script de implantação do sistema que insere todos registros de tabelas de domínio necessárias por </a:t>
                      </a:r>
                      <a:r>
                        <a:rPr lang="pt-BR" sz="1050" dirty="0" err="1">
                          <a:effectLst/>
                        </a:rPr>
                        <a:t>ex</a:t>
                      </a:r>
                      <a:r>
                        <a:rPr lang="pt-BR" sz="1050" dirty="0">
                          <a:effectLst/>
                        </a:rPr>
                        <a:t>: grupo de precificação, tipos de endereço, tipos de </a:t>
                      </a:r>
                      <a:r>
                        <a:rPr lang="pt-BR" sz="1050" dirty="0" err="1">
                          <a:effectLst/>
                        </a:rPr>
                        <a:t>lougradouro</a:t>
                      </a:r>
                      <a:r>
                        <a:rPr lang="pt-BR" sz="1050" dirty="0">
                          <a:effectLst/>
                        </a:rPr>
                        <a:t>, bandeiras de cartões, conta do administrador, etc...</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38825670"/>
                  </a:ext>
                </a:extLst>
              </a:tr>
              <a:tr h="142152">
                <a:tc gridSpan="3">
                  <a:txBody>
                    <a:bodyPr/>
                    <a:lstStyle/>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60659981"/>
                  </a:ext>
                </a:extLst>
              </a:tr>
              <a:tr h="142152">
                <a:tc gridSpan="3">
                  <a:txBody>
                    <a:bodyPr/>
                    <a:lstStyle/>
                    <a:p>
                      <a:pPr fontAlgn="base"/>
                      <a:r>
                        <a:rPr lang="pt-BR" sz="1050">
                          <a:effectLst/>
                        </a:rPr>
                        <a:t>Grupo: Cadastro de Clientes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516685196"/>
                  </a:ext>
                </a:extLst>
              </a:tr>
              <a:tr h="329580">
                <a:tc>
                  <a:txBody>
                    <a:bodyPr/>
                    <a:lstStyle/>
                    <a:p>
                      <a:pPr fontAlgn="base"/>
                      <a:r>
                        <a:rPr lang="pt-BR" sz="1050">
                          <a:effectLst/>
                        </a:rPr>
                        <a:t>RNF0031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forte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A senha cadastrada pelo usuário deve ser composta de pelo menos 8 caracteres, ter letras maiúsculas e minúsculas além de conter caracteres especiais. </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01606564"/>
                  </a:ext>
                </a:extLst>
              </a:tr>
              <a:tr h="284305">
                <a:tc>
                  <a:txBody>
                    <a:bodyPr/>
                    <a:lstStyle/>
                    <a:p>
                      <a:pPr fontAlgn="base"/>
                      <a:r>
                        <a:rPr lang="pt-BR" sz="1050">
                          <a:effectLst/>
                        </a:rPr>
                        <a:t>RNF0032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Confirmação de senha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usuário obrigatoriamente deve digitar duas vezes a mesma senha no momento do registro da mesma.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73321488"/>
                  </a:ext>
                </a:extLst>
              </a:tr>
              <a:tr h="142152">
                <a:tc>
                  <a:txBody>
                    <a:bodyPr/>
                    <a:lstStyle/>
                    <a:p>
                      <a:pPr fontAlgn="base"/>
                      <a:r>
                        <a:rPr lang="pt-BR" sz="1050">
                          <a:effectLst/>
                        </a:rPr>
                        <a:t>RNF0033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criptografada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 senha deve ser criptografada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04564649"/>
                  </a:ext>
                </a:extLst>
              </a:tr>
              <a:tr h="426457">
                <a:tc>
                  <a:txBody>
                    <a:bodyPr/>
                    <a:lstStyle/>
                    <a:p>
                      <a:pPr fontAlgn="base"/>
                      <a:r>
                        <a:rPr lang="pt-BR" sz="1050">
                          <a:effectLst/>
                        </a:rPr>
                        <a:t>RF0034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Alteração apenas de endereços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sistema deve possibilitar que endereços de entrega ou cobrança possam ser alterados ou adicionados de forma simples sem a necessidade da edição dos demais dados cadastrais.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5603088"/>
                  </a:ext>
                </a:extLst>
              </a:tr>
              <a:tr h="329580">
                <a:tc>
                  <a:txBody>
                    <a:bodyPr/>
                    <a:lstStyle/>
                    <a:p>
                      <a:pPr fontAlgn="base"/>
                      <a:r>
                        <a:rPr lang="pt-BR" sz="1050">
                          <a:effectLst/>
                        </a:rPr>
                        <a:t>RNF0035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cliente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cliente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30055105"/>
                  </a:ext>
                </a:extLst>
              </a:tr>
              <a:tr h="220931">
                <a:tc gridSpan="3">
                  <a:txBody>
                    <a:bodyPr/>
                    <a:lstStyle/>
                    <a:p>
                      <a:pPr fontAlgn="base"/>
                      <a:r>
                        <a:rPr lang="pt-BR" sz="1050" dirty="0">
                          <a:effectLst/>
                        </a:rPr>
                        <a:t>Grupo: Gerenciar Vendas Eletrônicas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38539289"/>
                  </a:ext>
                </a:extLst>
              </a:tr>
              <a:tr h="659160">
                <a:tc>
                  <a:txBody>
                    <a:bodyPr/>
                    <a:lstStyle/>
                    <a:p>
                      <a:pPr fontAlgn="base"/>
                      <a:r>
                        <a:rPr lang="pt-BR" sz="1050" b="1">
                          <a:solidFill>
                            <a:schemeClr val="bg1"/>
                          </a:solidFill>
                          <a:effectLst/>
                        </a:rPr>
                        <a:t>RNF0042 </a:t>
                      </a:r>
                      <a:endParaRPr lang="pt-BR" sz="105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Apresentar itens retirados do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661244395"/>
                  </a:ext>
                </a:extLst>
              </a:tr>
            </a:tbl>
          </a:graphicData>
        </a:graphic>
      </p:graphicFrame>
    </p:spTree>
    <p:extLst>
      <p:ext uri="{BB962C8B-B14F-4D97-AF65-F5344CB8AC3E}">
        <p14:creationId xmlns:p14="http://schemas.microsoft.com/office/powerpoint/2010/main" val="27158520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07A186C2-743E-B2D0-FB0C-D9B5E22F74DF}"/>
              </a:ext>
            </a:extLst>
          </p:cNvPr>
          <p:cNvGraphicFramePr>
            <a:graphicFrameLocks noGrp="1"/>
          </p:cNvGraphicFramePr>
          <p:nvPr>
            <p:extLst>
              <p:ext uri="{D42A27DB-BD31-4B8C-83A1-F6EECF244321}">
                <p14:modId xmlns:p14="http://schemas.microsoft.com/office/powerpoint/2010/main" val="3399394229"/>
              </p:ext>
            </p:extLst>
          </p:nvPr>
        </p:nvGraphicFramePr>
        <p:xfrm>
          <a:off x="2047019" y="1935679"/>
          <a:ext cx="8097961" cy="4210990"/>
        </p:xfrm>
        <a:graphic>
          <a:graphicData uri="http://schemas.openxmlformats.org/drawingml/2006/table">
            <a:tbl>
              <a:tblPr firstRow="1" firstCol="1" bandRow="1">
                <a:tableStyleId>{5C22544A-7EE6-4342-B048-85BDC9FD1C3A}</a:tableStyleId>
              </a:tblPr>
              <a:tblGrid>
                <a:gridCol w="1675219">
                  <a:extLst>
                    <a:ext uri="{9D8B030D-6E8A-4147-A177-3AD203B41FA5}">
                      <a16:colId xmlns:a16="http://schemas.microsoft.com/office/drawing/2014/main" val="2877001755"/>
                    </a:ext>
                  </a:extLst>
                </a:gridCol>
                <a:gridCol w="2384777">
                  <a:extLst>
                    <a:ext uri="{9D8B030D-6E8A-4147-A177-3AD203B41FA5}">
                      <a16:colId xmlns:a16="http://schemas.microsoft.com/office/drawing/2014/main" val="1202490607"/>
                    </a:ext>
                  </a:extLst>
                </a:gridCol>
                <a:gridCol w="4037965">
                  <a:extLst>
                    <a:ext uri="{9D8B030D-6E8A-4147-A177-3AD203B41FA5}">
                      <a16:colId xmlns:a16="http://schemas.microsoft.com/office/drawing/2014/main" val="4267437670"/>
                    </a:ext>
                  </a:extLst>
                </a:gridCol>
              </a:tblGrid>
              <a:tr h="142504">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019932604"/>
                  </a:ext>
                </a:extLst>
              </a:tr>
              <a:tr h="712519">
                <a:tc>
                  <a:txBody>
                    <a:bodyPr/>
                    <a:lstStyle/>
                    <a:p>
                      <a:pPr fontAlgn="base"/>
                      <a:r>
                        <a:rPr lang="pt-BR" sz="1200">
                          <a:effectLst/>
                        </a:rPr>
                        <a:t>RN0011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jogo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produto cadastrado é obrigatório o cadastro dos seguintes dados: nome, descrição, preço, requisitos, publicadora, desenvolvedora, idioma, legenda, data de lançamento, imagem do produto</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26741792"/>
                  </a:ext>
                </a:extLst>
              </a:tr>
              <a:tr h="285007">
                <a:tc>
                  <a:txBody>
                    <a:bodyPr/>
                    <a:lstStyle/>
                    <a:p>
                      <a:pPr fontAlgn="base"/>
                      <a:r>
                        <a:rPr lang="pt-BR" sz="1200" b="1">
                          <a:solidFill>
                            <a:schemeClr val="bg1"/>
                          </a:solidFill>
                          <a:effectLst/>
                        </a:rPr>
                        <a:t>RN0012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Associação com categorias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produto pode estar associado com mais de uma categoria.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222266772"/>
                  </a:ext>
                </a:extLst>
              </a:tr>
              <a:tr h="570016">
                <a:tc>
                  <a:txBody>
                    <a:bodyPr/>
                    <a:lstStyle/>
                    <a:p>
                      <a:pPr fontAlgn="base"/>
                      <a:r>
                        <a:rPr lang="pt-BR" sz="1200" b="1">
                          <a:solidFill>
                            <a:schemeClr val="bg1"/>
                          </a:solidFill>
                          <a:effectLst/>
                        </a:rPr>
                        <a:t>RN0013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Definindo valor de venda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Todo livro após cadastrado deverá ser associado a um grupo de precificação onde o valor deverá ter como base a margem de lucro parametrizado para o grupo definido no cadastro do livro.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754742740"/>
                  </a:ext>
                </a:extLst>
              </a:tr>
              <a:tr h="997527">
                <a:tc>
                  <a:txBody>
                    <a:bodyPr/>
                    <a:lstStyle/>
                    <a:p>
                      <a:pPr fontAlgn="base"/>
                      <a:r>
                        <a:rPr lang="pt-BR" sz="1200" b="1" dirty="0">
                          <a:solidFill>
                            <a:schemeClr val="bg1"/>
                          </a:solidFill>
                          <a:effectLst/>
                        </a:rPr>
                        <a:t>RN0014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margem de lucro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livro somente pode ter seu valor alterado se estiver dentro da margem de lucro definida pelo critério de grupo de precificação. Para um livro ter seu valor alterado para baixo da margem de lucro definida pelo grupo de precificação é necessária uma autorização de um gerente de vendas.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798399923"/>
                  </a:ext>
                </a:extLst>
              </a:tr>
              <a:tr h="427512">
                <a:tc>
                  <a:txBody>
                    <a:bodyPr/>
                    <a:lstStyle/>
                    <a:p>
                      <a:pPr fontAlgn="base"/>
                      <a:r>
                        <a:rPr lang="pt-BR" sz="1200">
                          <a:effectLst/>
                        </a:rPr>
                        <a:t>RN0015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livro que for inativado manualmente deve ter uma justificativa e uma categoria de inativação associada.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148047352"/>
                  </a:ext>
                </a:extLst>
              </a:tr>
              <a:tr h="427512">
                <a:tc>
                  <a:txBody>
                    <a:bodyPr/>
                    <a:lstStyle/>
                    <a:p>
                      <a:pPr fontAlgn="base"/>
                      <a:r>
                        <a:rPr lang="pt-BR" sz="1200">
                          <a:effectLst/>
                        </a:rPr>
                        <a:t>RN0016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cadastro de livro inativado de forma automática deve ser categorizado como FORA DE MERCADO.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5371423"/>
                  </a:ext>
                </a:extLst>
              </a:tr>
              <a:tr h="427512">
                <a:tc>
                  <a:txBody>
                    <a:bodyPr/>
                    <a:lstStyle/>
                    <a:p>
                      <a:pPr fontAlgn="base"/>
                      <a:r>
                        <a:rPr lang="pt-BR" sz="1200">
                          <a:effectLst/>
                        </a:rPr>
                        <a:t>RN0017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livro que for ativado deve ter uma justificativa e uma categoria de ativação associada.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64696530"/>
                  </a:ext>
                </a:extLst>
              </a:tr>
            </a:tbl>
          </a:graphicData>
        </a:graphic>
      </p:graphicFrame>
    </p:spTree>
    <p:extLst>
      <p:ext uri="{BB962C8B-B14F-4D97-AF65-F5344CB8AC3E}">
        <p14:creationId xmlns:p14="http://schemas.microsoft.com/office/powerpoint/2010/main" val="1469024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4" name="Tabela 3">
            <a:extLst>
              <a:ext uri="{FF2B5EF4-FFF2-40B4-BE49-F238E27FC236}">
                <a16:creationId xmlns:a16="http://schemas.microsoft.com/office/drawing/2014/main" id="{BD3C9429-5B93-1283-3CB6-DA469F856504}"/>
              </a:ext>
            </a:extLst>
          </p:cNvPr>
          <p:cNvGraphicFramePr>
            <a:graphicFrameLocks noGrp="1"/>
          </p:cNvGraphicFramePr>
          <p:nvPr>
            <p:extLst>
              <p:ext uri="{D42A27DB-BD31-4B8C-83A1-F6EECF244321}">
                <p14:modId xmlns:p14="http://schemas.microsoft.com/office/powerpoint/2010/main" val="1092432446"/>
              </p:ext>
            </p:extLst>
          </p:nvPr>
        </p:nvGraphicFramePr>
        <p:xfrm>
          <a:off x="320632" y="1450757"/>
          <a:ext cx="11550735" cy="4478169"/>
        </p:xfrm>
        <a:graphic>
          <a:graphicData uri="http://schemas.openxmlformats.org/drawingml/2006/table">
            <a:tbl>
              <a:tblPr firstRow="1" firstCol="1" bandRow="1">
                <a:tableStyleId>{5C22544A-7EE6-4342-B048-85BDC9FD1C3A}</a:tableStyleId>
              </a:tblPr>
              <a:tblGrid>
                <a:gridCol w="1472542">
                  <a:extLst>
                    <a:ext uri="{9D8B030D-6E8A-4147-A177-3AD203B41FA5}">
                      <a16:colId xmlns:a16="http://schemas.microsoft.com/office/drawing/2014/main" val="1024646973"/>
                    </a:ext>
                  </a:extLst>
                </a:gridCol>
                <a:gridCol w="2425282">
                  <a:extLst>
                    <a:ext uri="{9D8B030D-6E8A-4147-A177-3AD203B41FA5}">
                      <a16:colId xmlns:a16="http://schemas.microsoft.com/office/drawing/2014/main" val="3302333377"/>
                    </a:ext>
                  </a:extLst>
                </a:gridCol>
                <a:gridCol w="7652911">
                  <a:extLst>
                    <a:ext uri="{9D8B030D-6E8A-4147-A177-3AD203B41FA5}">
                      <a16:colId xmlns:a16="http://schemas.microsoft.com/office/drawing/2014/main" val="194846948"/>
                    </a:ext>
                  </a:extLst>
                </a:gridCol>
              </a:tblGrid>
              <a:tr h="390319">
                <a:tc>
                  <a:txBody>
                    <a:bodyPr/>
                    <a:lstStyle/>
                    <a:p>
                      <a:pPr fontAlgn="base"/>
                      <a:r>
                        <a:rPr lang="pt-BR" sz="1200">
                          <a:effectLst/>
                        </a:rPr>
                        <a:t>Grupo: Cadastro de Clientes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dirty="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370333311"/>
                  </a:ext>
                </a:extLst>
              </a:tr>
              <a:tr h="238232">
                <a:tc>
                  <a:txBody>
                    <a:bodyPr/>
                    <a:lstStyle/>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639084855"/>
                  </a:ext>
                </a:extLst>
              </a:tr>
              <a:tr h="290012">
                <a:tc>
                  <a:txBody>
                    <a:bodyPr/>
                    <a:lstStyle/>
                    <a:p>
                      <a:pPr fontAlgn="base"/>
                      <a:r>
                        <a:rPr lang="pt-BR" sz="1200" dirty="0">
                          <a:effectLst/>
                        </a:rPr>
                        <a:t>RN0021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cobrança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cobrança.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677564429"/>
                  </a:ext>
                </a:extLst>
              </a:tr>
              <a:tr h="290012">
                <a:tc>
                  <a:txBody>
                    <a:bodyPr/>
                    <a:lstStyle/>
                    <a:p>
                      <a:pPr fontAlgn="base"/>
                      <a:r>
                        <a:rPr lang="pt-BR" sz="1200">
                          <a:effectLst/>
                        </a:rPr>
                        <a:t>RN0022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entrega.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275121959"/>
                  </a:ext>
                </a:extLst>
              </a:tr>
              <a:tr h="624304">
                <a:tc>
                  <a:txBody>
                    <a:bodyPr/>
                    <a:lstStyle/>
                    <a:p>
                      <a:pPr fontAlgn="base"/>
                      <a:r>
                        <a:rPr lang="pt-BR" sz="1200">
                          <a:effectLst/>
                        </a:rPr>
                        <a:t>RN0023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endereços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66832750"/>
                  </a:ext>
                </a:extLst>
              </a:tr>
              <a:tr h="476130">
                <a:tc>
                  <a:txBody>
                    <a:bodyPr/>
                    <a:lstStyle/>
                    <a:p>
                      <a:pPr fontAlgn="base"/>
                      <a:r>
                        <a:rPr lang="pt-BR" sz="1200">
                          <a:effectLst/>
                        </a:rPr>
                        <a:t>RN0024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composto pelos seguintes campos: Nº do Cartão, Nome impresso no Cartão, Bandeira do Cartão e Código de Segurança.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1954406"/>
                  </a:ext>
                </a:extLst>
              </a:tr>
              <a:tr h="390319">
                <a:tc>
                  <a:txBody>
                    <a:bodyPr/>
                    <a:lstStyle/>
                    <a:p>
                      <a:pPr fontAlgn="base"/>
                      <a:r>
                        <a:rPr lang="pt-BR" sz="1200">
                          <a:effectLst/>
                        </a:rPr>
                        <a:t>RN0025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Bandeiras permitidas para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de alguma bandeira registrada no sistema.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11927920"/>
                  </a:ext>
                </a:extLst>
              </a:tr>
              <a:tr h="580025">
                <a:tc>
                  <a:txBody>
                    <a:bodyPr/>
                    <a:lstStyle/>
                    <a:p>
                      <a:pPr fontAlgn="base"/>
                      <a:r>
                        <a:rPr lang="pt-BR" sz="1200">
                          <a:effectLst/>
                        </a:rPr>
                        <a:t>RN0026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cliente cadastrado é obrigatório o cadastro dos seguintes dados: Gênero, Nome, Data de Nascimento, CPF, Telefone (deve ser composto pelo tipo, DDD e número), e-mail, senha, endereço residencial.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40143332"/>
                  </a:ext>
                </a:extLst>
              </a:tr>
              <a:tr h="328778">
                <a:tc>
                  <a:txBody>
                    <a:bodyPr/>
                    <a:lstStyle/>
                    <a:p>
                      <a:pPr fontAlgn="base"/>
                      <a:r>
                        <a:rPr lang="pt-BR" sz="1200" b="1">
                          <a:solidFill>
                            <a:schemeClr val="bg1"/>
                          </a:solidFill>
                          <a:effectLst/>
                        </a:rPr>
                        <a:t>RN0027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Ranking de cliente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cliente deve receber um ranking numérico com base no seu perfil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90894112"/>
                  </a:ext>
                </a:extLst>
              </a:tr>
              <a:tr h="870038">
                <a:tc>
                  <a:txBody>
                    <a:bodyPr/>
                    <a:lstStyle/>
                    <a:p>
                      <a:pPr fontAlgn="base"/>
                      <a:r>
                        <a:rPr lang="pt-BR" sz="1200">
                          <a:effectLst/>
                        </a:rPr>
                        <a:t>RN0028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retorno da operadora de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Somente deve-se dar baixa no estoque de itens cuja compra tenha sido efetivada, isso significa que o status não é mais EM PROCESSAMENTO. Todo item que faça parte de uma compra não aprovada deve ser desbloqueado e mantido em estoque. </a:t>
                      </a:r>
                    </a:p>
                    <a:p>
                      <a:r>
                        <a:rPr lang="pt-BR" sz="1200" dirty="0">
                          <a:effectLst/>
                        </a:rPr>
                        <a:t>  </a:t>
                      </a:r>
                      <a:endParaRPr lang="pt-BR" sz="1200" dirty="0">
                        <a:effectLst/>
                        <a:latin typeface="Times New Roman" panose="02020603050405020304" pitchFamily="18" charset="0"/>
                      </a:endParaRPr>
                    </a:p>
                  </a:txBody>
                  <a:tcPr marL="0" marR="0" marT="0" marB="0"/>
                </a:tc>
                <a:extLst>
                  <a:ext uri="{0D108BD9-81ED-4DB2-BD59-A6C34878D82A}">
                    <a16:rowId xmlns:a16="http://schemas.microsoft.com/office/drawing/2014/main" val="1931598486"/>
                  </a:ext>
                </a:extLst>
              </a:tr>
            </a:tbl>
          </a:graphicData>
        </a:graphic>
      </p:graphicFrame>
    </p:spTree>
    <p:extLst>
      <p:ext uri="{BB962C8B-B14F-4D97-AF65-F5344CB8AC3E}">
        <p14:creationId xmlns:p14="http://schemas.microsoft.com/office/powerpoint/2010/main" val="3207140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007549645"/>
              </p:ext>
            </p:extLst>
          </p:nvPr>
        </p:nvGraphicFramePr>
        <p:xfrm>
          <a:off x="582287" y="1450757"/>
          <a:ext cx="11027426" cy="4977737"/>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98115">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535174">
                <a:tc>
                  <a:txBody>
                    <a:bodyPr/>
                    <a:lstStyle/>
                    <a:p>
                      <a:pPr fontAlgn="base"/>
                      <a:r>
                        <a:rPr lang="pt-BR" sz="1200">
                          <a:effectLst/>
                        </a:rPr>
                        <a:t>RN0031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estoque para adição de itens no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Não deve ser permitido adicionar um item no carrinho de compra que não esteja disponível em estoque. Também deve ser validado a quantidade do item adicionado ao carrinho para que não seja adicionado mais itens do que o disponível em estoque.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267587">
                <a:tc>
                  <a:txBody>
                    <a:bodyPr/>
                    <a:lstStyle/>
                    <a:p>
                      <a:pPr fontAlgn="base"/>
                      <a:r>
                        <a:rPr lang="pt-BR" sz="1200" strike="sngStrike">
                          <a:effectLst/>
                        </a:rPr>
                        <a:t>RN0032</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Validar estoque para compra</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Ao solicitar a compra de itens que estejam em um carrinho deve-se garantir que tais itens ainda permanecem disponíveis em estoque.</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178391">
                <a:tc>
                  <a:txBody>
                    <a:bodyPr/>
                    <a:lstStyle/>
                    <a:p>
                      <a:pPr fontAlgn="base"/>
                      <a:r>
                        <a:rPr lang="pt-BR" sz="1200">
                          <a:effectLst/>
                        </a:rPr>
                        <a:t>RN0033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cupom promocional para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Apenas um cupom promocional pode ser utilizado por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267587">
                <a:tc>
                  <a:txBody>
                    <a:bodyPr/>
                    <a:lstStyle/>
                    <a:p>
                      <a:pPr fontAlgn="base"/>
                      <a:r>
                        <a:rPr lang="pt-BR" sz="1200">
                          <a:effectLst/>
                        </a:rPr>
                        <a:t>RN0034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diversões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Uma compra pode ser paga utilizando mais de um cartão de crédito, porém o valor mínimo para ser pago com cada cartão deve ser R$ 10,00.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981152">
                <a:tc>
                  <a:txBody>
                    <a:bodyPr/>
                    <a:lstStyle/>
                    <a:p>
                      <a:pPr fontAlgn="base"/>
                      <a:r>
                        <a:rPr lang="pt-BR" sz="1200">
                          <a:effectLst/>
                        </a:rPr>
                        <a:t>RN0035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cupons junto a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Ao realizar pagamento utilizando cupons e cartões em conjunto, deve-se sempre considerar o valor máximo dos cupons. </a:t>
                      </a:r>
                    </a:p>
                    <a:p>
                      <a:pPr fontAlgn="base"/>
                      <a:r>
                        <a:rPr lang="pt-BR" sz="1200">
                          <a:effectLst/>
                        </a:rPr>
                        <a:t> </a:t>
                      </a:r>
                    </a:p>
                    <a:p>
                      <a:pPr fontAlgn="base"/>
                      <a:r>
                        <a:rPr lang="pt-BR" sz="1200">
                          <a:effectLst/>
                        </a:rPr>
                        <a:t>Somente neste caso é permitido que seja realizado um pagamento de um valor menor que R$ 10,00 no cartão. Exemplo: Uma compra de R$ 35,00 o cliente pode pagar R$ 30,00 utilizando cupons de troca ou cupons promocionais e pagar R$ 5,00 com cartão de crédito. </a:t>
                      </a:r>
                    </a:p>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1320137">
                <a:tc>
                  <a:txBody>
                    <a:bodyPr/>
                    <a:lstStyle/>
                    <a:p>
                      <a:pPr fontAlgn="base"/>
                      <a:r>
                        <a:rPr lang="pt-BR" sz="1200">
                          <a:effectLst/>
                        </a:rPr>
                        <a:t>RN0036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Gerar cupom de troca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 cupom de troca deve ser gerado quando uma compra for paga com outros cupons em que o valor supere o valor da compra. </a:t>
                      </a:r>
                      <a:r>
                        <a:rPr lang="pt-BR" sz="1200" dirty="0" err="1">
                          <a:effectLst/>
                        </a:rPr>
                        <a:t>Obs</a:t>
                      </a:r>
                      <a:r>
                        <a:rPr lang="pt-BR" sz="1200" dirty="0">
                          <a:effectLst/>
                        </a:rPr>
                        <a:t>: O sistema não deve possibilitar o uso de cupons que supere a compra desnecessariamente, </a:t>
                      </a:r>
                      <a:r>
                        <a:rPr lang="pt-BR" sz="1200" dirty="0" err="1">
                          <a:effectLst/>
                        </a:rPr>
                        <a:t>ex</a:t>
                      </a:r>
                      <a:r>
                        <a:rPr lang="pt-BR" sz="1200" dirty="0">
                          <a:effectLst/>
                        </a:rPr>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624370">
                <a:tc>
                  <a:txBody>
                    <a:bodyPr/>
                    <a:lstStyle/>
                    <a:p>
                      <a:pPr fontAlgn="base"/>
                      <a:r>
                        <a:rPr lang="pt-BR" sz="1200" b="1" dirty="0">
                          <a:solidFill>
                            <a:schemeClr val="bg1"/>
                          </a:solidFill>
                          <a:effectLst/>
                        </a:rPr>
                        <a:t>RN0037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Forma de Pagamento para finalização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Após a finalização da compra a forma de pagamento deve ser validada. Para tal deve-se validar a validade e veracidade dos cupons de troca e promocionais que porventura foram utilizados. </a:t>
                      </a:r>
                    </a:p>
                    <a:p>
                      <a:pPr fontAlgn="base"/>
                      <a:r>
                        <a:rPr lang="pt-BR" sz="1200" b="1" dirty="0">
                          <a:solidFill>
                            <a:schemeClr val="bg1"/>
                          </a:solidFill>
                          <a:effectLst/>
                        </a:rPr>
                        <a:t> </a:t>
                      </a:r>
                    </a:p>
                    <a:p>
                      <a:pPr fontAlgn="base"/>
                      <a:r>
                        <a:rPr lang="pt-BR" sz="1200" b="1" dirty="0">
                          <a:solidFill>
                            <a:schemeClr val="bg1"/>
                          </a:solidFill>
                          <a:effectLst/>
                        </a:rPr>
                        <a:t>Também deve ser validado o aceite da compra pela respectiva operadora de cartão de crédito.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968769704"/>
                  </a:ext>
                </a:extLst>
              </a:tr>
            </a:tbl>
          </a:graphicData>
        </a:graphic>
      </p:graphicFrame>
    </p:spTree>
    <p:extLst>
      <p:ext uri="{BB962C8B-B14F-4D97-AF65-F5344CB8AC3E}">
        <p14:creationId xmlns:p14="http://schemas.microsoft.com/office/powerpoint/2010/main" val="3772011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632124310"/>
              </p:ext>
            </p:extLst>
          </p:nvPr>
        </p:nvGraphicFramePr>
        <p:xfrm>
          <a:off x="582287" y="1588437"/>
          <a:ext cx="11027426" cy="4851809"/>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172271">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48132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RN0038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conforme processo de aprovação de forma de pagamento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Caso as formas de pagamento tenham sido validadas com sucesso, a compra deve passar ter o status APROVADA.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contrário deve passar a ter o status REPROVADA.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35411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para transporte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para ser entregue por um administrador deve ter seu status alterado para EM TRANSPORTE.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350191">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após entrega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como entregue por um administrador deve ter seu status alterado para ENTREGUE.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574236">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Gerar pedido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Todo item selecionado para troca deve gerar um pedido de troca. Este pedido deverá terá o status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o cliente solicite a troca de toda a compra o status do pedido deverá ser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54840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do pedido após recebimento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Ao confirmar que os itens de um pedido de troca ou uma compra com status EM TROCA foi recebido o status do pedido ou compra deverá ser TROCADO.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40292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Validação para solicitar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Somente itens de pedidos com status ENTREGUE poderão receber solicitação de troca.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79926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RN0044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Bloqueio de produtos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dirty="0">
                          <a:solidFill>
                            <a:srgbClr val="000000"/>
                          </a:solidFill>
                          <a:effectLst/>
                          <a:latin typeface="Arial" panose="020B0604020202020204" pitchFamily="34" charset="0"/>
                          <a:ea typeface="Times New Roman" panose="02020603050405020304" pitchFamily="18" charset="0"/>
                        </a:rPr>
                        <a:t>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 </a:t>
                      </a:r>
                      <a:endParaRPr lang="pt-BR" sz="11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68769704"/>
                  </a:ext>
                </a:extLst>
              </a:tr>
              <a:tr h="561550">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RNF0045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Retirar item do carrinho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Toda vez que um item for desbloqueado todos itens do mesmo produto deverão ser retirados do carrinho de compra que gerou o prazo de bloqueio.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562681772"/>
                  </a:ext>
                </a:extLst>
              </a:tr>
              <a:tr h="561550">
                <a:tc>
                  <a:txBody>
                    <a:bodyPr/>
                    <a:lstStyle/>
                    <a:p>
                      <a:pPr marL="0" algn="l" defTabSz="914400" rtl="0" eaLnBrk="1" fontAlgn="base" latinLnBrk="0" hangingPunct="1"/>
                      <a:r>
                        <a:rPr lang="pt-BR" sz="1200" b="1" kern="1200" dirty="0">
                          <a:solidFill>
                            <a:schemeClr val="bg1"/>
                          </a:solidFill>
                          <a:effectLst/>
                          <a:latin typeface="+mn-lt"/>
                          <a:ea typeface="+mn-ea"/>
                          <a:cs typeface="+mn-cs"/>
                        </a:rPr>
                        <a:t>RNF0046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Gerar notificação de autorização de troca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Quando o administrador autorizar uma troca o sistema deverá gerar uma notificação sobre tal ao cliente. </a:t>
                      </a:r>
                    </a:p>
                  </a:txBody>
                  <a:tcPr marL="0" marR="0" marT="0" marB="0">
                    <a:solidFill>
                      <a:srgbClr val="FF0000"/>
                    </a:solidFill>
                  </a:tcPr>
                </a:tc>
                <a:extLst>
                  <a:ext uri="{0D108BD9-81ED-4DB2-BD59-A6C34878D82A}">
                    <a16:rowId xmlns:a16="http://schemas.microsoft.com/office/drawing/2014/main" val="2982200497"/>
                  </a:ext>
                </a:extLst>
              </a:tr>
            </a:tbl>
          </a:graphicData>
        </a:graphic>
      </p:graphicFrame>
    </p:spTree>
    <p:extLst>
      <p:ext uri="{BB962C8B-B14F-4D97-AF65-F5344CB8AC3E}">
        <p14:creationId xmlns:p14="http://schemas.microsoft.com/office/powerpoint/2010/main" val="4190313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78050BBC-673B-89F7-996B-22A77001EC2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Cliente</a:t>
            </a:r>
          </a:p>
        </p:txBody>
      </p:sp>
      <p:pic>
        <p:nvPicPr>
          <p:cNvPr id="8" name="Picture 7">
            <a:extLst>
              <a:ext uri="{FF2B5EF4-FFF2-40B4-BE49-F238E27FC236}">
                <a16:creationId xmlns:a16="http://schemas.microsoft.com/office/drawing/2014/main" id="{DAFC609D-77B4-2553-AF45-9050ED681C4F}"/>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447781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3" name="Tabela 2">
            <a:extLst>
              <a:ext uri="{FF2B5EF4-FFF2-40B4-BE49-F238E27FC236}">
                <a16:creationId xmlns:a16="http://schemas.microsoft.com/office/drawing/2014/main" id="{37C8774A-8F9C-2F3C-D8E6-86B593EED244}"/>
              </a:ext>
            </a:extLst>
          </p:cNvPr>
          <p:cNvGraphicFramePr>
            <a:graphicFrameLocks noGrp="1"/>
          </p:cNvGraphicFramePr>
          <p:nvPr>
            <p:extLst>
              <p:ext uri="{D42A27DB-BD31-4B8C-83A1-F6EECF244321}">
                <p14:modId xmlns:p14="http://schemas.microsoft.com/office/powerpoint/2010/main" val="1910717334"/>
              </p:ext>
            </p:extLst>
          </p:nvPr>
        </p:nvGraphicFramePr>
        <p:xfrm>
          <a:off x="2125684" y="2185059"/>
          <a:ext cx="7504195" cy="3565523"/>
        </p:xfrm>
        <a:graphic>
          <a:graphicData uri="http://schemas.openxmlformats.org/drawingml/2006/table">
            <a:tbl>
              <a:tblPr firstRow="1" firstCol="1" bandRow="1">
                <a:tableStyleId>{5C22544A-7EE6-4342-B048-85BDC9FD1C3A}</a:tableStyleId>
              </a:tblPr>
              <a:tblGrid>
                <a:gridCol w="1576205">
                  <a:extLst>
                    <a:ext uri="{9D8B030D-6E8A-4147-A177-3AD203B41FA5}">
                      <a16:colId xmlns:a16="http://schemas.microsoft.com/office/drawing/2014/main" val="2190456678"/>
                    </a:ext>
                  </a:extLst>
                </a:gridCol>
                <a:gridCol w="2186100">
                  <a:extLst>
                    <a:ext uri="{9D8B030D-6E8A-4147-A177-3AD203B41FA5}">
                      <a16:colId xmlns:a16="http://schemas.microsoft.com/office/drawing/2014/main" val="502989680"/>
                    </a:ext>
                  </a:extLst>
                </a:gridCol>
                <a:gridCol w="3741890">
                  <a:extLst>
                    <a:ext uri="{9D8B030D-6E8A-4147-A177-3AD203B41FA5}">
                      <a16:colId xmlns:a16="http://schemas.microsoft.com/office/drawing/2014/main" val="2801439932"/>
                    </a:ext>
                  </a:extLst>
                </a:gridCol>
              </a:tblGrid>
              <a:tr h="203343">
                <a:tc gridSpan="3">
                  <a:txBody>
                    <a:bodyPr/>
                    <a:lstStyle/>
                    <a:p>
                      <a:pPr fontAlgn="base"/>
                      <a:r>
                        <a:rPr lang="pt-BR" sz="1200">
                          <a:effectLst/>
                        </a:rPr>
                        <a:t>Grupo: Controle de estoque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51896200"/>
                  </a:ext>
                </a:extLst>
              </a:tr>
              <a:tr h="813372">
                <a:tc>
                  <a:txBody>
                    <a:bodyPr/>
                    <a:lstStyle/>
                    <a:p>
                      <a:pPr fontAlgn="base"/>
                      <a:r>
                        <a:rPr lang="pt-BR" sz="1200">
                          <a:effectLst/>
                        </a:rPr>
                        <a:t>RN0051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dados de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cada entrada em estoque, deve ser obrigatoriamente informado o produto, a quantidade, o valor de custo, fornecedor, e a data de entrada dos itens de produto.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164209"/>
                  </a:ext>
                </a:extLst>
              </a:tr>
              <a:tr h="1251473">
                <a:tc>
                  <a:txBody>
                    <a:bodyPr/>
                    <a:lstStyle/>
                    <a:p>
                      <a:pPr fontAlgn="base"/>
                      <a:r>
                        <a:rPr lang="pt-BR" sz="1200" b="1" dirty="0">
                          <a:solidFill>
                            <a:schemeClr val="bg1"/>
                          </a:solidFill>
                          <a:effectLst/>
                        </a:rPr>
                        <a:t>RN005x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Definir valor de item com diferentes custos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Quando itens de um determinado produto forem registrados com valores de custo diferentes deverá ser calculado o valor de venda com base no grupo de precificação, porém o valor de todos itens deverão ser iguais, considerando então o maior valor de custo.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993260683"/>
                  </a:ext>
                </a:extLst>
              </a:tr>
              <a:tr h="498764">
                <a:tc>
                  <a:txBody>
                    <a:bodyPr/>
                    <a:lstStyle/>
                    <a:p>
                      <a:pPr fontAlgn="base"/>
                      <a:r>
                        <a:rPr lang="pt-BR" sz="1200" dirty="0">
                          <a:effectLst/>
                        </a:rPr>
                        <a:t>RN0061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Quantidade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Não deve ser permitido que seja realizado a entrada de itens de livros com quantidade igual a zero.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15123550"/>
                  </a:ext>
                </a:extLst>
              </a:tr>
              <a:tr h="342009">
                <a:tc>
                  <a:txBody>
                    <a:bodyPr/>
                    <a:lstStyle/>
                    <a:p>
                      <a:pPr fontAlgn="base"/>
                      <a:r>
                        <a:rPr lang="pt-BR" sz="1200" b="1">
                          <a:solidFill>
                            <a:schemeClr val="bg1"/>
                          </a:solidFill>
                          <a:effectLst/>
                        </a:rPr>
                        <a:t>RN0062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Para todo item deve haver um 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549591001"/>
                  </a:ext>
                </a:extLst>
              </a:tr>
              <a:tr h="406686">
                <a:tc>
                  <a:txBody>
                    <a:bodyPr/>
                    <a:lstStyle/>
                    <a:p>
                      <a:pPr fontAlgn="base"/>
                      <a:r>
                        <a:rPr lang="pt-BR" sz="1200" b="1">
                          <a:solidFill>
                            <a:schemeClr val="bg1"/>
                          </a:solidFill>
                          <a:effectLst/>
                        </a:rPr>
                        <a:t>RNF0064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Data de entrada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Não deve ser permitido que itens sejam registrados sem que uma data de entrada seja registrada.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81385649"/>
                  </a:ext>
                </a:extLst>
              </a:tr>
            </a:tbl>
          </a:graphicData>
        </a:graphic>
      </p:graphicFrame>
    </p:spTree>
    <p:extLst>
      <p:ext uri="{BB962C8B-B14F-4D97-AF65-F5344CB8AC3E}">
        <p14:creationId xmlns:p14="http://schemas.microsoft.com/office/powerpoint/2010/main" val="3763867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4108708"/>
          </a:xfrm>
          <a:prstGeom prst="rect">
            <a:avLst/>
          </a:prstGeom>
        </p:spPr>
      </p:pic>
    </p:spTree>
    <p:extLst>
      <p:ext uri="{BB962C8B-B14F-4D97-AF65-F5344CB8AC3E}">
        <p14:creationId xmlns:p14="http://schemas.microsoft.com/office/powerpoint/2010/main" val="1374630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0708"/>
            <a:ext cx="12192000" cy="14108708"/>
          </a:xfrm>
          <a:prstGeom prst="rect">
            <a:avLst/>
          </a:prstGeom>
        </p:spPr>
      </p:pic>
    </p:spTree>
    <p:extLst>
      <p:ext uri="{BB962C8B-B14F-4D97-AF65-F5344CB8AC3E}">
        <p14:creationId xmlns:p14="http://schemas.microsoft.com/office/powerpoint/2010/main" val="2120786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91D37A48-C454-3C76-8E9D-BF40559B29FC}"/>
              </a:ext>
            </a:extLst>
          </p:cNvPr>
          <p:cNvPicPr>
            <a:picLocks noChangeAspect="1"/>
          </p:cNvPicPr>
          <p:nvPr/>
        </p:nvPicPr>
        <p:blipFill rotWithShape="1">
          <a:blip r:embed="rId2">
            <a:extLst>
              <a:ext uri="{28A0092B-C50C-407E-A947-70E740481C1C}">
                <a14:useLocalDpi xmlns:a14="http://schemas.microsoft.com/office/drawing/2010/main" val="0"/>
              </a:ext>
            </a:extLst>
          </a:blip>
          <a:srcRect l="11034" r="10793"/>
          <a:stretch/>
        </p:blipFill>
        <p:spPr>
          <a:xfrm>
            <a:off x="0" y="0"/>
            <a:ext cx="12192000" cy="7490827"/>
          </a:xfrm>
          <a:prstGeom prst="rect">
            <a:avLst/>
          </a:prstGeom>
        </p:spPr>
      </p:pic>
    </p:spTree>
    <p:extLst>
      <p:ext uri="{BB962C8B-B14F-4D97-AF65-F5344CB8AC3E}">
        <p14:creationId xmlns:p14="http://schemas.microsoft.com/office/powerpoint/2010/main" val="551051768"/>
      </p:ext>
    </p:extLst>
  </p:cSld>
  <p:clrMapOvr>
    <a:masterClrMapping/>
  </p:clrMapOvr>
</p:sld>
</file>

<file path=ppt/theme/theme1.xml><?xml version="1.0" encoding="utf-8"?>
<a:theme xmlns:a="http://schemas.openxmlformats.org/drawingml/2006/main" name="Retrospectiva">
  <a:themeElements>
    <a:clrScheme name="Retrospectiv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B8568C3182CC747870B972848B47CD5" ma:contentTypeVersion="9" ma:contentTypeDescription="Create a new document." ma:contentTypeScope="" ma:versionID="6141a55ab87bce2f20a63e3c1708d8e5">
  <xsd:schema xmlns:xsd="http://www.w3.org/2001/XMLSchema" xmlns:xs="http://www.w3.org/2001/XMLSchema" xmlns:p="http://schemas.microsoft.com/office/2006/metadata/properties" xmlns:ns3="97ac83c4-4b1d-4d07-9644-af9f398b8c0e" xmlns:ns4="c9ce8b3b-b203-49dd-befb-9a95aefdd335" targetNamespace="http://schemas.microsoft.com/office/2006/metadata/properties" ma:root="true" ma:fieldsID="27cc03c343e130570077abff77fb210d" ns3:_="" ns4:_="">
    <xsd:import namespace="97ac83c4-4b1d-4d07-9644-af9f398b8c0e"/>
    <xsd:import namespace="c9ce8b3b-b203-49dd-befb-9a95aefdd33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ac83c4-4b1d-4d07-9644-af9f398b8c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ce8b3b-b203-49dd-befb-9a95aefdd33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2327B2-BAAF-41EB-8D35-D67A579564EA}">
  <ds:schemaRefs>
    <ds:schemaRef ds:uri="http://schemas.microsoft.com/office/2006/documentManagement/types"/>
    <ds:schemaRef ds:uri="http://purl.org/dc/terms/"/>
    <ds:schemaRef ds:uri="http://purl.org/dc/dcmitype/"/>
    <ds:schemaRef ds:uri="http://purl.org/dc/elements/1.1/"/>
    <ds:schemaRef ds:uri="97ac83c4-4b1d-4d07-9644-af9f398b8c0e"/>
    <ds:schemaRef ds:uri="http://schemas.microsoft.com/office/infopath/2007/PartnerControls"/>
    <ds:schemaRef ds:uri="http://schemas.openxmlformats.org/package/2006/metadata/core-properties"/>
    <ds:schemaRef ds:uri="c9ce8b3b-b203-49dd-befb-9a95aefdd335"/>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5816102-4484-4527-BE19-B2294FE688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ac83c4-4b1d-4d07-9644-af9f398b8c0e"/>
    <ds:schemaRef ds:uri="c9ce8b3b-b203-49dd-befb-9a95aefdd3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C296A7-F0B1-4CB4-B7C1-383F0616AD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520</TotalTime>
  <Words>2945</Words>
  <Application>Microsoft Office PowerPoint</Application>
  <PresentationFormat>Widescreen</PresentationFormat>
  <Paragraphs>348</Paragraphs>
  <Slides>60</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60</vt:i4>
      </vt:variant>
    </vt:vector>
  </HeadingPairs>
  <TitlesOfParts>
    <vt:vector size="65" baseType="lpstr">
      <vt:lpstr>Arial</vt:lpstr>
      <vt:lpstr>Calibri</vt:lpstr>
      <vt:lpstr>Calibri Light</vt:lpstr>
      <vt:lpstr>Times New Roman</vt:lpstr>
      <vt:lpstr>Retrospectiva</vt:lpstr>
      <vt:lpstr>LGAMES</vt:lpstr>
      <vt:lpstr>Tópicos</vt:lpstr>
      <vt:lpstr>Tópicos</vt:lpstr>
      <vt:lpstr>Tecnologias</vt:lpstr>
      <vt:lpstr>Cronograma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Testes</vt:lpstr>
      <vt:lpstr>Diagramas Caso de Uso Geral</vt:lpstr>
      <vt:lpstr>Apresentação do PowerPoint</vt:lpstr>
      <vt:lpstr>Diagramas Representação Arquitetural</vt:lpstr>
      <vt:lpstr>Diagramas Representação por Camadas</vt:lpstr>
      <vt:lpstr>Diagramas Representação de Camadas com Dependências de Tecnologias</vt:lpstr>
      <vt:lpstr>Diagramas Fluxo de Cadastro do Cliente</vt:lpstr>
      <vt:lpstr>Diagramas Fluxo de Consulta de Produto</vt:lpstr>
      <vt:lpstr>Diagramas Diagrama de Domínio</vt:lpstr>
      <vt:lpstr>Diagramas Diagrama de Domínio</vt:lpstr>
      <vt:lpstr>Funcionalidades Requisitos Funcionais</vt:lpstr>
      <vt:lpstr>Funcionalidades Requisitos Funcionais</vt:lpstr>
      <vt:lpstr>Funcionalidades Requisitos Funcionais</vt:lpstr>
      <vt:lpstr>Funcionalidades Requisitos Funcionais</vt:lpstr>
      <vt:lpstr>Funcionalidades Requisitos Funcionais</vt:lpstr>
      <vt:lpstr>Funcionalidades Requisitos Não Funcionais</vt:lpstr>
      <vt:lpstr>Funcionalidades Regras de Negócio</vt:lpstr>
      <vt:lpstr>Funcionalidades Regras de Negócio</vt:lpstr>
      <vt:lpstr>Funcionalidades Regras de Negócio</vt:lpstr>
      <vt:lpstr>Funcionalidades Regras de Negócio</vt:lpstr>
      <vt:lpstr>Funcionalidades Regras de Negócio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SHOPB</dc:title>
  <dc:creator>LEONARDO FERREIRA DOS SANTOS</dc:creator>
  <cp:lastModifiedBy>LEONARDO FERREIRA DOS SANTOS</cp:lastModifiedBy>
  <cp:revision>24</cp:revision>
  <dcterms:created xsi:type="dcterms:W3CDTF">2022-11-20T14:07:41Z</dcterms:created>
  <dcterms:modified xsi:type="dcterms:W3CDTF">2022-12-01T23:48:13Z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0x0101008B8568C3182CC747870B972848B47CD5</vt:lpwstr>
  </property>
</Properties>
</file>